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Framing for the room: most of the DIB read the July 13 headline as 'CMMC is dead' and stopped work. That is the single most expensive misreading available right now, because the obligations that carry contractual and legal consequence today were never part of Phase II.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audience remembers one slide, make it this one. Left column is temporary. Right column is what a contracting officer can still hold you to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80% figure is the Conditional CMMC status threshold under the Program Rule — 88 of 110 points — with POA&amp;M closeout inside 180 days.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value of this frame is diagnostic: when someone says 'everything is uncertain', ask which layer they mean. Almost always they mean layer 2, which is the only temporary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Mitigations: keep an AI/ICT dependency register (AIBOM/SBOM), gate adoption with contract and supply-chain review, and design for portability so a restriction is a migration rather than an outage.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failure: teams hear 'Rev 3' and either freeze Rev 2 work or claim Rev 3 compliance. Both are wrong. Rev 2 is the contract; Rev 3 is the roadmap.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Order matters. Scope before score, score before evidence polish. The SPRS number is the one thing the government can see today and it gates award eligibility under 7019/7020.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asymmetry: the downside of continuing to build evidence is a few months of effort you would have spent anyway. The downside of stopping is an unsupportable SPRS score and a cold start when guidance lands.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71A2B"/>
        </a:solidFill>
      </p:bgPr>
    </p:bg>
    <p:spTree>
      <p:nvGrpSpPr>
        <p:cNvPr id="1" name=""/>
        <p:cNvGrpSpPr/>
        <p:nvPr/>
      </p:nvGrpSpPr>
      <p:grpSpPr>
        <a:xfrm>
          <a:off x="0" y="0"/>
          <a:ext cx="0" cy="0"/>
          <a:chOff x="0" y="0"/>
          <a:chExt cx="0" cy="0"/>
        </a:xfrm>
      </p:grpSpPr>
      <p:sp>
        <p:nvSpPr>
          <p:cNvPr id="2" name="Shape 0"/>
          <p:cNvSpPr/>
          <p:nvPr/>
        </p:nvSpPr>
        <p:spPr>
          <a:xfrm>
            <a:off x="640080" y="502920"/>
            <a:ext cx="457200" cy="0"/>
          </a:xfrm>
          <a:prstGeom prst="line">
            <a:avLst/>
          </a:prstGeom>
          <a:noFill/>
          <a:ln w="25400">
            <a:solidFill>
              <a:srgbClr val="18A7B8"/>
            </a:solidFill>
            <a:prstDash val="solid"/>
          </a:ln>
        </p:spPr>
      </p:sp>
      <p:sp>
        <p:nvSpPr>
          <p:cNvPr id="3" name="Shape 1"/>
          <p:cNvSpPr/>
          <p:nvPr/>
        </p:nvSpPr>
        <p:spPr>
          <a:xfrm>
            <a:off x="640080" y="502920"/>
            <a:ext cx="0" cy="457200"/>
          </a:xfrm>
          <a:prstGeom prst="line">
            <a:avLst/>
          </a:prstGeom>
          <a:noFill/>
          <a:ln w="25400">
            <a:solidFill>
              <a:srgbClr val="18A7B8"/>
            </a:solidFill>
            <a:prstDash val="solid"/>
          </a:ln>
        </p:spPr>
      </p:sp>
      <p:sp>
        <p:nvSpPr>
          <p:cNvPr id="4" name="Text 2"/>
          <p:cNvSpPr/>
          <p:nvPr/>
        </p:nvSpPr>
        <p:spPr>
          <a:xfrm>
            <a:off x="640080" y="1371600"/>
            <a:ext cx="7315200" cy="256032"/>
          </a:xfrm>
          <a:prstGeom prst="rect">
            <a:avLst/>
          </a:prstGeom>
          <a:noFill/>
          <a:ln/>
        </p:spPr>
        <p:txBody>
          <a:bodyPr wrap="square" lIns="0" tIns="0" rIns="0" bIns="0" rtlCol="0" anchor="ctr"/>
          <a:lstStyle/>
          <a:p>
            <a:pPr indent="0" marL="0">
              <a:buNone/>
            </a:pPr>
            <a:r>
              <a:rPr lang="en-US" sz="1000" b="1" spc="200" kern="0" dirty="0">
                <a:solidFill>
                  <a:srgbClr val="18A7B8"/>
                </a:solidFill>
                <a:latin typeface="Courier New" pitchFamily="34" charset="0"/>
                <a:ea typeface="Courier New" pitchFamily="34" charset="-122"/>
                <a:cs typeface="Courier New" pitchFamily="34" charset="-120"/>
              </a:rPr>
              <a:t>INDUSTRY BRIEFING  ·  JULY 2026</a:t>
            </a:r>
            <a:endParaRPr lang="en-US" sz="1000" dirty="0"/>
          </a:p>
        </p:txBody>
      </p:sp>
      <p:sp>
        <p:nvSpPr>
          <p:cNvPr id="5" name="Text 3"/>
          <p:cNvSpPr/>
          <p:nvPr/>
        </p:nvSpPr>
        <p:spPr>
          <a:xfrm>
            <a:off x="640080" y="1783080"/>
            <a:ext cx="7680960" cy="2011680"/>
          </a:xfrm>
          <a:prstGeom prst="rect">
            <a:avLst/>
          </a:prstGeom>
          <a:noFill/>
          <a:ln/>
        </p:spPr>
        <p:txBody>
          <a:bodyPr wrap="square" lIns="0" tIns="0" rIns="0" bIns="0" rtlCol="0" anchor="ctr"/>
          <a:lstStyle/>
          <a:p>
            <a:pPr indent="0" marL="0">
              <a:lnSpc>
                <a:spcPts val="5400"/>
              </a:lnSpc>
              <a:buNone/>
            </a:pPr>
            <a:r>
              <a:rPr lang="en-US" sz="5200" b="1" dirty="0">
                <a:solidFill>
                  <a:srgbClr val="FFFFFF"/>
                </a:solidFill>
                <a:latin typeface="Cambria" pitchFamily="34" charset="0"/>
                <a:ea typeface="Cambria" pitchFamily="34" charset="-122"/>
                <a:cs typeface="Cambria" pitchFamily="34" charset="-120"/>
              </a:rPr>
              <a:t>CMMC Phase II</a:t>
            </a:r>
            <a:endParaRPr lang="en-US" sz="5200" dirty="0"/>
          </a:p>
          <a:p>
            <a:pPr indent="0" marL="0">
              <a:lnSpc>
                <a:spcPts val="5400"/>
              </a:lnSpc>
              <a:buNone/>
            </a:pPr>
            <a:r>
              <a:rPr lang="en-US" sz="5200" b="1" dirty="0">
                <a:solidFill>
                  <a:srgbClr val="FFFFFF"/>
                </a:solidFill>
                <a:latin typeface="Cambria" pitchFamily="34" charset="0"/>
                <a:ea typeface="Cambria" pitchFamily="34" charset="-122"/>
                <a:cs typeface="Cambria" pitchFamily="34" charset="-120"/>
              </a:rPr>
              <a:t>Is Suspended</a:t>
            </a:r>
            <a:endParaRPr lang="en-US" sz="5200" dirty="0"/>
          </a:p>
        </p:txBody>
      </p:sp>
      <p:sp>
        <p:nvSpPr>
          <p:cNvPr id="6" name="Text 4"/>
          <p:cNvSpPr/>
          <p:nvPr/>
        </p:nvSpPr>
        <p:spPr>
          <a:xfrm>
            <a:off x="640080" y="3840480"/>
            <a:ext cx="7680960" cy="457200"/>
          </a:xfrm>
          <a:prstGeom prst="rect">
            <a:avLst/>
          </a:prstGeom>
          <a:noFill/>
          <a:ln/>
        </p:spPr>
        <p:txBody>
          <a:bodyPr wrap="square" lIns="0" tIns="0" rIns="0" bIns="0" rtlCol="0" anchor="ctr"/>
          <a:lstStyle/>
          <a:p>
            <a:pPr indent="0" marL="0">
              <a:buNone/>
            </a:pPr>
            <a:r>
              <a:rPr lang="en-US" sz="2200" dirty="0">
                <a:solidFill>
                  <a:srgbClr val="3C92E8"/>
                </a:solidFill>
                <a:latin typeface="Calibri" pitchFamily="34" charset="0"/>
                <a:ea typeface="Calibri" pitchFamily="34" charset="-122"/>
                <a:cs typeface="Calibri" pitchFamily="34" charset="-120"/>
              </a:rPr>
              <a:t>What you still have to do</a:t>
            </a:r>
            <a:endParaRPr lang="en-US" sz="2200" dirty="0"/>
          </a:p>
        </p:txBody>
      </p:sp>
      <p:sp>
        <p:nvSpPr>
          <p:cNvPr id="7" name="Text 5"/>
          <p:cNvSpPr/>
          <p:nvPr/>
        </p:nvSpPr>
        <p:spPr>
          <a:xfrm>
            <a:off x="640080" y="4434840"/>
            <a:ext cx="7863840" cy="365760"/>
          </a:xfrm>
          <a:prstGeom prst="rect">
            <a:avLst/>
          </a:prstGeom>
          <a:noFill/>
          <a:ln/>
        </p:spPr>
        <p:txBody>
          <a:bodyPr wrap="square" lIns="0" tIns="0" rIns="0" bIns="0" rtlCol="0" anchor="ctr"/>
          <a:lstStyle/>
          <a:p>
            <a:pPr indent="0" marL="0">
              <a:buNone/>
            </a:pPr>
            <a:r>
              <a:rPr lang="en-US" sz="1500" i="1" dirty="0">
                <a:solidFill>
                  <a:srgbClr val="9FB2BF"/>
                </a:solidFill>
                <a:latin typeface="Calibri" pitchFamily="34" charset="0"/>
                <a:ea typeface="Calibri" pitchFamily="34" charset="-122"/>
                <a:cs typeface="Calibri" pitchFamily="34" charset="-120"/>
              </a:rPr>
              <a:t>The certification checkpoint moved. Your obligations did not.</a:t>
            </a:r>
            <a:endParaRPr lang="en-US" sz="1500" dirty="0"/>
          </a:p>
        </p:txBody>
      </p:sp>
      <p:sp>
        <p:nvSpPr>
          <p:cNvPr id="8" name="Shape 6"/>
          <p:cNvSpPr/>
          <p:nvPr/>
        </p:nvSpPr>
        <p:spPr>
          <a:xfrm>
            <a:off x="8686800" y="1737360"/>
            <a:ext cx="2834640" cy="1371600"/>
          </a:xfrm>
          <a:prstGeom prst="roundRect">
            <a:avLst>
              <a:gd name="adj" fmla="val 5333"/>
            </a:avLst>
          </a:prstGeom>
          <a:solidFill>
            <a:srgbClr val="15354C"/>
          </a:solidFill>
          <a:ln w="12700">
            <a:solidFill>
              <a:srgbClr val="E5EDF2"/>
            </a:solidFill>
            <a:prstDash val="solid"/>
          </a:ln>
        </p:spPr>
      </p:sp>
      <p:sp>
        <p:nvSpPr>
          <p:cNvPr id="9" name="Text 7"/>
          <p:cNvSpPr/>
          <p:nvPr/>
        </p:nvSpPr>
        <p:spPr>
          <a:xfrm>
            <a:off x="8915400" y="1920240"/>
            <a:ext cx="2377440" cy="228600"/>
          </a:xfrm>
          <a:prstGeom prst="rect">
            <a:avLst/>
          </a:prstGeom>
          <a:noFill/>
          <a:ln/>
        </p:spPr>
        <p:txBody>
          <a:bodyPr wrap="square" lIns="0" tIns="0" rIns="0" bIns="0" rtlCol="0" anchor="ctr"/>
          <a:lstStyle/>
          <a:p>
            <a:pPr indent="0" marL="0">
              <a:buNone/>
            </a:pPr>
            <a:r>
              <a:rPr lang="en-US" sz="900" b="1" spc="150" kern="0" dirty="0">
                <a:solidFill>
                  <a:srgbClr val="D89B2B"/>
                </a:solidFill>
                <a:latin typeface="Courier New" pitchFamily="34" charset="0"/>
                <a:ea typeface="Courier New" pitchFamily="34" charset="-122"/>
                <a:cs typeface="Courier New" pitchFamily="34" charset="-120"/>
              </a:rPr>
              <a:t>SUSPENDED</a:t>
            </a:r>
            <a:endParaRPr lang="en-US" sz="900" dirty="0"/>
          </a:p>
        </p:txBody>
      </p:sp>
      <p:sp>
        <p:nvSpPr>
          <p:cNvPr id="10" name="Text 8"/>
          <p:cNvSpPr/>
          <p:nvPr/>
        </p:nvSpPr>
        <p:spPr>
          <a:xfrm>
            <a:off x="8915400" y="2212848"/>
            <a:ext cx="2377440" cy="731520"/>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Phase II transition</a:t>
            </a:r>
            <a:endParaRPr lang="en-US" sz="1300" dirty="0"/>
          </a:p>
          <a:p>
            <a:pPr indent="0" marL="0">
              <a:buNone/>
            </a:pPr>
            <a:r>
              <a:rPr lang="en-US" sz="1300" dirty="0">
                <a:solidFill>
                  <a:srgbClr val="FFFFFF"/>
                </a:solidFill>
                <a:latin typeface="Calibri" pitchFamily="34" charset="0"/>
                <a:ea typeface="Calibri" pitchFamily="34" charset="-122"/>
                <a:cs typeface="Calibri" pitchFamily="34" charset="-120"/>
              </a:rPr>
              <a:t>Level 2 (C3PAO) · Level 3</a:t>
            </a:r>
            <a:endParaRPr lang="en-US" sz="1300" dirty="0"/>
          </a:p>
        </p:txBody>
      </p:sp>
      <p:sp>
        <p:nvSpPr>
          <p:cNvPr id="11" name="Shape 9"/>
          <p:cNvSpPr/>
          <p:nvPr/>
        </p:nvSpPr>
        <p:spPr>
          <a:xfrm>
            <a:off x="8686800" y="3291840"/>
            <a:ext cx="2834640" cy="1371600"/>
          </a:xfrm>
          <a:prstGeom prst="roundRect">
            <a:avLst>
              <a:gd name="adj" fmla="val 5333"/>
            </a:avLst>
          </a:prstGeom>
          <a:solidFill>
            <a:srgbClr val="15354C"/>
          </a:solidFill>
          <a:ln w="12700">
            <a:solidFill>
              <a:srgbClr val="E5EDF2"/>
            </a:solidFill>
            <a:prstDash val="solid"/>
          </a:ln>
        </p:spPr>
      </p:sp>
      <p:sp>
        <p:nvSpPr>
          <p:cNvPr id="12" name="Text 10"/>
          <p:cNvSpPr/>
          <p:nvPr/>
        </p:nvSpPr>
        <p:spPr>
          <a:xfrm>
            <a:off x="8915400" y="3474720"/>
            <a:ext cx="2377440" cy="228600"/>
          </a:xfrm>
          <a:prstGeom prst="rect">
            <a:avLst/>
          </a:prstGeom>
          <a:noFill/>
          <a:ln/>
        </p:spPr>
        <p:txBody>
          <a:bodyPr wrap="square" lIns="0" tIns="0" rIns="0" bIns="0" rtlCol="0" anchor="ctr"/>
          <a:lstStyle/>
          <a:p>
            <a:pPr indent="0" marL="0">
              <a:buNone/>
            </a:pPr>
            <a:r>
              <a:rPr lang="en-US" sz="900" b="1" spc="150" kern="0" dirty="0">
                <a:solidFill>
                  <a:srgbClr val="18A7B8"/>
                </a:solidFill>
                <a:latin typeface="Courier New" pitchFamily="34" charset="0"/>
                <a:ea typeface="Courier New" pitchFamily="34" charset="-122"/>
                <a:cs typeface="Courier New" pitchFamily="34" charset="-120"/>
              </a:rPr>
              <a:t>STILL IN FORCE</a:t>
            </a:r>
            <a:endParaRPr lang="en-US" sz="900" dirty="0"/>
          </a:p>
        </p:txBody>
      </p:sp>
      <p:sp>
        <p:nvSpPr>
          <p:cNvPr id="13" name="Text 11"/>
          <p:cNvSpPr/>
          <p:nvPr/>
        </p:nvSpPr>
        <p:spPr>
          <a:xfrm>
            <a:off x="8915400" y="3767328"/>
            <a:ext cx="2377440" cy="731520"/>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DFARS 7012 · 800-171 Rev 2</a:t>
            </a:r>
            <a:endParaRPr lang="en-US" sz="1300" dirty="0"/>
          </a:p>
          <a:p>
            <a:pPr indent="0" marL="0">
              <a:buNone/>
            </a:pPr>
            <a:r>
              <a:rPr lang="en-US" sz="1300" dirty="0">
                <a:solidFill>
                  <a:srgbClr val="FFFFFF"/>
                </a:solidFill>
                <a:latin typeface="Calibri" pitchFamily="34" charset="0"/>
                <a:ea typeface="Calibri" pitchFamily="34" charset="-122"/>
                <a:cs typeface="Calibri" pitchFamily="34" charset="-120"/>
              </a:rPr>
              <a:t>72-hour report · SPRS</a:t>
            </a:r>
            <a:endParaRPr lang="en-US" sz="1300" dirty="0"/>
          </a:p>
        </p:txBody>
      </p:sp>
      <p:sp>
        <p:nvSpPr>
          <p:cNvPr id="14" name="Text 12"/>
          <p:cNvSpPr/>
          <p:nvPr/>
        </p:nvSpPr>
        <p:spPr>
          <a:xfrm>
            <a:off x="640080" y="5989320"/>
            <a:ext cx="7315200" cy="274320"/>
          </a:xfrm>
          <a:prstGeom prst="rect">
            <a:avLst/>
          </a:prstGeom>
          <a:noFill/>
          <a:ln/>
        </p:spPr>
        <p:txBody>
          <a:bodyPr wrap="square" lIns="0" tIns="0" rIns="0" bIns="0" rtlCol="0" anchor="ctr"/>
          <a:lstStyle/>
          <a:p>
            <a:pPr indent="0" marL="0">
              <a:buNone/>
            </a:pPr>
            <a:r>
              <a:rPr lang="en-US" sz="900" dirty="0">
                <a:solidFill>
                  <a:srgbClr val="5A6E7E"/>
                </a:solidFill>
                <a:latin typeface="Courier New" pitchFamily="34" charset="0"/>
                <a:ea typeface="Courier New" pitchFamily="34" charset="-122"/>
                <a:cs typeface="Courier New" pitchFamily="34" charset="-120"/>
              </a:rPr>
              <a:t>Reviewed 28 July 2026 against primary sources</a:t>
            </a:r>
            <a:endParaRPr lang="en-US" sz="900" dirty="0"/>
          </a:p>
        </p:txBody>
      </p:sp>
      <p:sp>
        <p:nvSpPr>
          <p:cNvPr id="15" name="Text 13"/>
          <p:cNvSpPr/>
          <p:nvPr/>
        </p:nvSpPr>
        <p:spPr>
          <a:xfrm>
            <a:off x="640080" y="6400800"/>
            <a:ext cx="8778240" cy="237744"/>
          </a:xfrm>
          <a:prstGeom prst="rect">
            <a:avLst/>
          </a:prstGeom>
          <a:noFill/>
          <a:ln/>
        </p:spPr>
        <p:txBody>
          <a:bodyPr wrap="square" lIns="0" tIns="0" rIns="0" bIns="0" rtlCol="0" anchor="ctr"/>
          <a:lstStyle/>
          <a:p>
            <a:pPr indent="0" marL="0">
              <a:buNone/>
            </a:pPr>
            <a:r>
              <a:rPr lang="en-US" sz="800" spc="100" kern="0" dirty="0">
                <a:solidFill>
                  <a:srgbClr val="9FB2BF"/>
                </a:solidFill>
                <a:latin typeface="Courier New" pitchFamily="34" charset="0"/>
                <a:ea typeface="Courier New" pitchFamily="34" charset="-122"/>
                <a:cs typeface="Courier New" pitchFamily="34" charset="-120"/>
              </a:rPr>
              <a:t>BRILLIANT AT THE BASICS · INDEPENDENT DIB RESOURCE CENTER · NOT LEGAL ADVICE</a:t>
            </a:r>
            <a:endParaRPr lang="en-US" sz="800" dirty="0"/>
          </a:p>
        </p:txBody>
      </p:sp>
      <p:sp>
        <p:nvSpPr>
          <p:cNvPr id="16" name="Text 14"/>
          <p:cNvSpPr/>
          <p:nvPr/>
        </p:nvSpPr>
        <p:spPr>
          <a:xfrm>
            <a:off x="10972800" y="6400800"/>
            <a:ext cx="548640" cy="237744"/>
          </a:xfrm>
          <a:prstGeom prst="rect">
            <a:avLst/>
          </a:prstGeom>
          <a:noFill/>
          <a:ln/>
        </p:spPr>
        <p:txBody>
          <a:bodyPr wrap="square" lIns="0" tIns="0" rIns="0" bIns="0" rtlCol="0" anchor="ctr"/>
          <a:lstStyle/>
          <a:p>
            <a:pPr algn="r" indent="0" marL="0">
              <a:buNone/>
            </a:pPr>
            <a:r>
              <a:rPr lang="en-US" sz="800" dirty="0">
                <a:solidFill>
                  <a:srgbClr val="9FB2BF"/>
                </a:solidFill>
                <a:latin typeface="Courier New" pitchFamily="34" charset="0"/>
                <a:ea typeface="Courier New" pitchFamily="34" charset="-122"/>
                <a:cs typeface="Courier New" pitchFamily="34" charset="-120"/>
              </a:rPr>
              <a:t>01</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29184"/>
            <a:ext cx="7315200" cy="256032"/>
          </a:xfrm>
          <a:prstGeom prst="rect">
            <a:avLst/>
          </a:prstGeom>
          <a:noFill/>
          <a:ln/>
        </p:spPr>
        <p:txBody>
          <a:bodyPr wrap="square" lIns="0" tIns="0" rIns="0" bIns="0" rtlCol="0" anchor="ctr"/>
          <a:lstStyle/>
          <a:p>
            <a:pPr indent="0" marL="0">
              <a:buNone/>
            </a:pPr>
            <a:r>
              <a:rPr lang="en-US" sz="1000" b="1" spc="200" kern="0" dirty="0">
                <a:solidFill>
                  <a:srgbClr val="0B5CAD"/>
                </a:solidFill>
                <a:latin typeface="Courier New" pitchFamily="34" charset="0"/>
                <a:ea typeface="Courier New" pitchFamily="34" charset="-122"/>
                <a:cs typeface="Courier New" pitchFamily="34" charset="-120"/>
              </a:rPr>
              <a:t>THE ONE-SLIDE VERSION</a:t>
            </a:r>
            <a:endParaRPr lang="en-US" sz="1000" dirty="0"/>
          </a:p>
        </p:txBody>
      </p:sp>
      <p:sp>
        <p:nvSpPr>
          <p:cNvPr id="3" name="Text 1"/>
          <p:cNvSpPr/>
          <p:nvPr/>
        </p:nvSpPr>
        <p:spPr>
          <a:xfrm>
            <a:off x="640080" y="694944"/>
            <a:ext cx="10881360" cy="822960"/>
          </a:xfrm>
          <a:prstGeom prst="rect">
            <a:avLst/>
          </a:prstGeom>
          <a:noFill/>
          <a:ln/>
        </p:spPr>
        <p:txBody>
          <a:bodyPr wrap="square" lIns="0" tIns="0" rIns="0" bIns="0" rtlCol="0" anchor="ctr"/>
          <a:lstStyle/>
          <a:p>
            <a:pPr indent="0" marL="0">
              <a:buNone/>
            </a:pPr>
            <a:r>
              <a:rPr lang="en-US" sz="3400" b="1" dirty="0">
                <a:solidFill>
                  <a:srgbClr val="071A2B"/>
                </a:solidFill>
                <a:latin typeface="Cambria" pitchFamily="34" charset="0"/>
                <a:ea typeface="Cambria" pitchFamily="34" charset="-122"/>
                <a:cs typeface="Cambria" pitchFamily="34" charset="-120"/>
              </a:rPr>
              <a:t>What changed on July 13 — and what did not</a:t>
            </a:r>
            <a:endParaRPr lang="en-US" sz="3400" dirty="0"/>
          </a:p>
        </p:txBody>
      </p:sp>
      <p:sp>
        <p:nvSpPr>
          <p:cNvPr id="4" name="Shape 2"/>
          <p:cNvSpPr/>
          <p:nvPr/>
        </p:nvSpPr>
        <p:spPr>
          <a:xfrm>
            <a:off x="640080" y="1691640"/>
            <a:ext cx="5257800" cy="3246120"/>
          </a:xfrm>
          <a:prstGeom prst="roundRect">
            <a:avLst>
              <a:gd name="adj" fmla="val 2254"/>
            </a:avLst>
          </a:prstGeom>
          <a:solidFill>
            <a:srgbClr val="FBEFF1"/>
          </a:solidFill>
          <a:ln w="12700">
            <a:solidFill>
              <a:srgbClr val="E5EDF2"/>
            </a:solidFill>
            <a:prstDash val="solid"/>
          </a:ln>
        </p:spPr>
      </p:sp>
      <p:sp>
        <p:nvSpPr>
          <p:cNvPr id="5" name="Text 3"/>
          <p:cNvSpPr/>
          <p:nvPr/>
        </p:nvSpPr>
        <p:spPr>
          <a:xfrm>
            <a:off x="960120" y="1965960"/>
            <a:ext cx="4617720" cy="274320"/>
          </a:xfrm>
          <a:prstGeom prst="rect">
            <a:avLst/>
          </a:prstGeom>
          <a:noFill/>
          <a:ln/>
        </p:spPr>
        <p:txBody>
          <a:bodyPr wrap="square" lIns="0" tIns="0" rIns="0" bIns="0" rtlCol="0" anchor="ctr"/>
          <a:lstStyle/>
          <a:p>
            <a:pPr indent="0" marL="0">
              <a:buNone/>
            </a:pPr>
            <a:r>
              <a:rPr lang="en-US" sz="1000" b="1" spc="150" kern="0" dirty="0">
                <a:solidFill>
                  <a:srgbClr val="A5303F"/>
                </a:solidFill>
                <a:latin typeface="Courier New" pitchFamily="34" charset="0"/>
                <a:ea typeface="Courier New" pitchFamily="34" charset="-122"/>
                <a:cs typeface="Courier New" pitchFamily="34" charset="-120"/>
              </a:rPr>
              <a:t>WHAT CHANGED</a:t>
            </a:r>
            <a:endParaRPr lang="en-US" sz="1000" dirty="0"/>
          </a:p>
        </p:txBody>
      </p:sp>
      <p:sp>
        <p:nvSpPr>
          <p:cNvPr id="6" name="Text 4"/>
          <p:cNvSpPr/>
          <p:nvPr/>
        </p:nvSpPr>
        <p:spPr>
          <a:xfrm>
            <a:off x="960120" y="2377440"/>
            <a:ext cx="4617720" cy="2240280"/>
          </a:xfrm>
          <a:prstGeom prst="rect">
            <a:avLst/>
          </a:prstGeom>
          <a:noFill/>
          <a:ln/>
        </p:spPr>
        <p:txBody>
          <a:bodyPr wrap="square" lIns="0" tIns="0" rIns="0" bIns="0" rtlCol="0" anchor="ctr"/>
          <a:lstStyle/>
          <a:p>
            <a:pPr marL="342900" indent="-342900">
              <a:lnSpc>
                <a:spcPts val="1900"/>
              </a:lnSpc>
              <a:spcAft>
                <a:spcPts val="1000"/>
              </a:spcAft>
              <a:buSzPct val="100000"/>
              <a:buChar char="•"/>
            </a:pPr>
            <a:r>
              <a:rPr lang="en-US" sz="1400" dirty="0">
                <a:solidFill>
                  <a:srgbClr val="101B24"/>
                </a:solidFill>
                <a:latin typeface="Calibri" pitchFamily="34" charset="0"/>
                <a:ea typeface="Calibri" pitchFamily="34" charset="-122"/>
                <a:cs typeface="Calibri" pitchFamily="34" charset="-120"/>
              </a:rPr>
              <a:t>Phase II third-party certification transition suspended during a 60-day program review.</a:t>
            </a:r>
            <a:endParaRPr lang="en-US" sz="1400" dirty="0"/>
          </a:p>
          <a:p>
            <a:pPr marL="342900" indent="-342900">
              <a:lnSpc>
                <a:spcPts val="1900"/>
              </a:lnSpc>
              <a:spcAft>
                <a:spcPts val="1000"/>
              </a:spcAft>
              <a:buSzPct val="100000"/>
              <a:buChar char="•"/>
            </a:pPr>
            <a:r>
              <a:rPr lang="en-US" sz="1400" dirty="0">
                <a:solidFill>
                  <a:srgbClr val="101B24"/>
                </a:solidFill>
                <a:latin typeface="Calibri" pitchFamily="34" charset="0"/>
                <a:ea typeface="Calibri" pitchFamily="34" charset="-122"/>
                <a:cs typeface="Calibri" pitchFamily="34" charset="-120"/>
              </a:rPr>
              <a:t>Level 2 (C3PAO) and Level 3 (DIBCAC) may not be designated; affected solicitations and contracts to be amended.</a:t>
            </a:r>
            <a:endParaRPr lang="en-US" sz="1400" dirty="0"/>
          </a:p>
          <a:p>
            <a:pPr marL="342900" indent="-342900">
              <a:lnSpc>
                <a:spcPts val="1900"/>
              </a:lnSpc>
              <a:spcAft>
                <a:spcPts val="1000"/>
              </a:spcAft>
              <a:buSzPct val="100000"/>
              <a:buChar char="•"/>
            </a:pPr>
            <a:r>
              <a:rPr lang="en-US" sz="1400" dirty="0">
                <a:solidFill>
                  <a:srgbClr val="101B24"/>
                </a:solidFill>
                <a:latin typeface="Calibri" pitchFamily="34" charset="0"/>
                <a:ea typeface="Calibri" pitchFamily="34" charset="-122"/>
                <a:cs typeface="Calibri" pitchFamily="34" charset="-120"/>
              </a:rPr>
              <a:t>November 10, 2026 is no longer an operative transition date.</a:t>
            </a:r>
            <a:endParaRPr lang="en-US" sz="1400" dirty="0"/>
          </a:p>
        </p:txBody>
      </p:sp>
      <p:sp>
        <p:nvSpPr>
          <p:cNvPr id="7" name="Shape 5"/>
          <p:cNvSpPr/>
          <p:nvPr/>
        </p:nvSpPr>
        <p:spPr>
          <a:xfrm>
            <a:off x="6263640" y="1691640"/>
            <a:ext cx="5257800" cy="3246120"/>
          </a:xfrm>
          <a:prstGeom prst="roundRect">
            <a:avLst>
              <a:gd name="adj" fmla="val 2254"/>
            </a:avLst>
          </a:prstGeom>
          <a:solidFill>
            <a:srgbClr val="EAF4EF"/>
          </a:solidFill>
          <a:ln w="12700">
            <a:solidFill>
              <a:srgbClr val="E5EDF2"/>
            </a:solidFill>
            <a:prstDash val="solid"/>
          </a:ln>
        </p:spPr>
      </p:sp>
      <p:sp>
        <p:nvSpPr>
          <p:cNvPr id="8" name="Text 6"/>
          <p:cNvSpPr/>
          <p:nvPr/>
        </p:nvSpPr>
        <p:spPr>
          <a:xfrm>
            <a:off x="6583680" y="1965960"/>
            <a:ext cx="4617720" cy="274320"/>
          </a:xfrm>
          <a:prstGeom prst="rect">
            <a:avLst/>
          </a:prstGeom>
          <a:noFill/>
          <a:ln/>
        </p:spPr>
        <p:txBody>
          <a:bodyPr wrap="square" lIns="0" tIns="0" rIns="0" bIns="0" rtlCol="0" anchor="ctr"/>
          <a:lstStyle/>
          <a:p>
            <a:pPr indent="0" marL="0">
              <a:buNone/>
            </a:pPr>
            <a:r>
              <a:rPr lang="en-US" sz="1000" b="1" spc="150" kern="0" dirty="0">
                <a:solidFill>
                  <a:srgbClr val="157A52"/>
                </a:solidFill>
                <a:latin typeface="Courier New" pitchFamily="34" charset="0"/>
                <a:ea typeface="Courier New" pitchFamily="34" charset="-122"/>
                <a:cs typeface="Courier New" pitchFamily="34" charset="-120"/>
              </a:rPr>
              <a:t>WHAT DID NOT CHANGE</a:t>
            </a:r>
            <a:endParaRPr lang="en-US" sz="1000" dirty="0"/>
          </a:p>
        </p:txBody>
      </p:sp>
      <p:sp>
        <p:nvSpPr>
          <p:cNvPr id="9" name="Text 7"/>
          <p:cNvSpPr/>
          <p:nvPr/>
        </p:nvSpPr>
        <p:spPr>
          <a:xfrm>
            <a:off x="6583680" y="2377440"/>
            <a:ext cx="4617720" cy="2240280"/>
          </a:xfrm>
          <a:prstGeom prst="rect">
            <a:avLst/>
          </a:prstGeom>
          <a:noFill/>
          <a:ln/>
        </p:spPr>
        <p:txBody>
          <a:bodyPr wrap="square" lIns="0" tIns="0" rIns="0" bIns="0" rtlCol="0" anchor="ctr"/>
          <a:lstStyle/>
          <a:p>
            <a:pPr marL="342900" indent="-342900">
              <a:lnSpc>
                <a:spcPts val="1900"/>
              </a:lnSpc>
              <a:spcAft>
                <a:spcPts val="1000"/>
              </a:spcAft>
              <a:buSzPct val="100000"/>
              <a:buChar char="•"/>
            </a:pPr>
            <a:r>
              <a:rPr lang="en-US" sz="1400" dirty="0">
                <a:solidFill>
                  <a:srgbClr val="101B24"/>
                </a:solidFill>
                <a:latin typeface="Calibri" pitchFamily="34" charset="0"/>
                <a:ea typeface="Calibri" pitchFamily="34" charset="-122"/>
                <a:cs typeface="Calibri" pitchFamily="34" charset="-120"/>
              </a:rPr>
              <a:t>DFARS 7012 safeguarding, NIST SP 800-171 Rev 2, and 72-hour incident reporting remain in effect.</a:t>
            </a:r>
            <a:endParaRPr lang="en-US" sz="1400" dirty="0"/>
          </a:p>
          <a:p>
            <a:pPr marL="342900" indent="-342900">
              <a:lnSpc>
                <a:spcPts val="1900"/>
              </a:lnSpc>
              <a:spcAft>
                <a:spcPts val="1000"/>
              </a:spcAft>
              <a:buSzPct val="100000"/>
              <a:buChar char="•"/>
            </a:pPr>
            <a:r>
              <a:rPr lang="en-US" sz="1400" dirty="0">
                <a:solidFill>
                  <a:srgbClr val="101B24"/>
                </a:solidFill>
                <a:latin typeface="Calibri" pitchFamily="34" charset="0"/>
                <a:ea typeface="Calibri" pitchFamily="34" charset="-122"/>
                <a:cs typeface="Calibri" pitchFamily="34" charset="-120"/>
              </a:rPr>
              <a:t>Phase I self-assessments, SPRS score accuracy, and government assessment authority remain consequential.</a:t>
            </a:r>
            <a:endParaRPr lang="en-US" sz="1400" dirty="0"/>
          </a:p>
          <a:p>
            <a:pPr marL="342900" indent="-342900">
              <a:lnSpc>
                <a:spcPts val="1900"/>
              </a:lnSpc>
              <a:spcAft>
                <a:spcPts val="1000"/>
              </a:spcAft>
              <a:buSzPct val="100000"/>
              <a:buChar char="•"/>
            </a:pPr>
            <a:r>
              <a:rPr lang="en-US" sz="1400" dirty="0">
                <a:solidFill>
                  <a:srgbClr val="101B24"/>
                </a:solidFill>
                <a:latin typeface="Calibri" pitchFamily="34" charset="0"/>
                <a:ea typeface="Calibri" pitchFamily="34" charset="-122"/>
                <a:cs typeface="Calibri" pitchFamily="34" charset="-120"/>
              </a:rPr>
              <a:t>32 CFR Part 170 still defines Levels 1–3, POA&amp;M limits and affirmations — the Program Rule was not repealed.</a:t>
            </a:r>
            <a:endParaRPr lang="en-US" sz="1400" dirty="0"/>
          </a:p>
        </p:txBody>
      </p:sp>
      <p:sp>
        <p:nvSpPr>
          <p:cNvPr id="10" name="Text 8"/>
          <p:cNvSpPr/>
          <p:nvPr/>
        </p:nvSpPr>
        <p:spPr>
          <a:xfrm>
            <a:off x="640080" y="5166360"/>
            <a:ext cx="10881360" cy="548640"/>
          </a:xfrm>
          <a:prstGeom prst="rect">
            <a:avLst/>
          </a:prstGeom>
          <a:noFill/>
          <a:ln/>
        </p:spPr>
        <p:txBody>
          <a:bodyPr wrap="square" lIns="0" tIns="0" rIns="0" bIns="0" rtlCol="0" anchor="ctr"/>
          <a:lstStyle/>
          <a:p>
            <a:pPr algn="ctr" indent="0" marL="0">
              <a:buNone/>
            </a:pPr>
            <a:r>
              <a:rPr lang="en-US" sz="1500" i="1" dirty="0">
                <a:solidFill>
                  <a:srgbClr val="0D263A"/>
                </a:solidFill>
                <a:latin typeface="Calibri" pitchFamily="34" charset="0"/>
                <a:ea typeface="Calibri" pitchFamily="34" charset="-122"/>
                <a:cs typeface="Calibri" pitchFamily="34" charset="-120"/>
              </a:rPr>
              <a:t>The suspension shifts WHEN certification is verified — not WHETHER your systems must be secure, your SPRS score honest, and your affirmations defensible.</a:t>
            </a:r>
            <a:endParaRPr lang="en-US" sz="1500" dirty="0"/>
          </a:p>
        </p:txBody>
      </p:sp>
      <p:sp>
        <p:nvSpPr>
          <p:cNvPr id="11" name="Text 9"/>
          <p:cNvSpPr/>
          <p:nvPr/>
        </p:nvSpPr>
        <p:spPr>
          <a:xfrm>
            <a:off x="640080" y="6400800"/>
            <a:ext cx="8778240" cy="237744"/>
          </a:xfrm>
          <a:prstGeom prst="rect">
            <a:avLst/>
          </a:prstGeom>
          <a:noFill/>
          <a:ln/>
        </p:spPr>
        <p:txBody>
          <a:bodyPr wrap="square" lIns="0" tIns="0" rIns="0" bIns="0" rtlCol="0" anchor="ctr"/>
          <a:lstStyle/>
          <a:p>
            <a:pPr indent="0" marL="0">
              <a:buNone/>
            </a:pPr>
            <a:r>
              <a:rPr lang="en-US" sz="800" spc="100" kern="0" dirty="0">
                <a:solidFill>
                  <a:srgbClr val="9FB2BF"/>
                </a:solidFill>
                <a:latin typeface="Courier New" pitchFamily="34" charset="0"/>
                <a:ea typeface="Courier New" pitchFamily="34" charset="-122"/>
                <a:cs typeface="Courier New" pitchFamily="34" charset="-120"/>
              </a:rPr>
              <a:t>BRILLIANT AT THE BASICS · INDEPENDENT DIB RESOURCE CENTER · NOT LEGAL ADVICE</a:t>
            </a:r>
            <a:endParaRPr lang="en-US" sz="800" dirty="0"/>
          </a:p>
        </p:txBody>
      </p:sp>
      <p:sp>
        <p:nvSpPr>
          <p:cNvPr id="12" name="Text 10"/>
          <p:cNvSpPr/>
          <p:nvPr/>
        </p:nvSpPr>
        <p:spPr>
          <a:xfrm>
            <a:off x="10972800" y="6400800"/>
            <a:ext cx="548640" cy="237744"/>
          </a:xfrm>
          <a:prstGeom prst="rect">
            <a:avLst/>
          </a:prstGeom>
          <a:noFill/>
          <a:ln/>
        </p:spPr>
        <p:txBody>
          <a:bodyPr wrap="square" lIns="0" tIns="0" rIns="0" bIns="0" rtlCol="0" anchor="ctr"/>
          <a:lstStyle/>
          <a:p>
            <a:pPr algn="r" indent="0" marL="0">
              <a:buNone/>
            </a:pPr>
            <a:r>
              <a:rPr lang="en-US" sz="800" dirty="0">
                <a:solidFill>
                  <a:srgbClr val="9FB2BF"/>
                </a:solidFill>
                <a:latin typeface="Courier New" pitchFamily="34" charset="0"/>
                <a:ea typeface="Courier New" pitchFamily="34" charset="-122"/>
                <a:cs typeface="Courier New" pitchFamily="34" charset="-120"/>
              </a:rPr>
              <a:t>02</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29184"/>
            <a:ext cx="7315200" cy="256032"/>
          </a:xfrm>
          <a:prstGeom prst="rect">
            <a:avLst/>
          </a:prstGeom>
          <a:noFill/>
          <a:ln/>
        </p:spPr>
        <p:txBody>
          <a:bodyPr wrap="square" lIns="0" tIns="0" rIns="0" bIns="0" rtlCol="0" anchor="ctr"/>
          <a:lstStyle/>
          <a:p>
            <a:pPr indent="0" marL="0">
              <a:buNone/>
            </a:pPr>
            <a:r>
              <a:rPr lang="en-US" sz="1000" b="1" spc="200" kern="0" dirty="0">
                <a:solidFill>
                  <a:srgbClr val="0B5CAD"/>
                </a:solidFill>
                <a:latin typeface="Courier New" pitchFamily="34" charset="0"/>
                <a:ea typeface="Courier New" pitchFamily="34" charset="-122"/>
                <a:cs typeface="Courier New" pitchFamily="34" charset="-120"/>
              </a:rPr>
              <a:t>UNCHANGED BY THE SUSPENSION</a:t>
            </a:r>
            <a:endParaRPr lang="en-US" sz="1000" dirty="0"/>
          </a:p>
        </p:txBody>
      </p:sp>
      <p:sp>
        <p:nvSpPr>
          <p:cNvPr id="3" name="Text 1"/>
          <p:cNvSpPr/>
          <p:nvPr/>
        </p:nvSpPr>
        <p:spPr>
          <a:xfrm>
            <a:off x="640080" y="694944"/>
            <a:ext cx="10881360" cy="822960"/>
          </a:xfrm>
          <a:prstGeom prst="rect">
            <a:avLst/>
          </a:prstGeom>
          <a:noFill/>
          <a:ln/>
        </p:spPr>
        <p:txBody>
          <a:bodyPr wrap="square" lIns="0" tIns="0" rIns="0" bIns="0" rtlCol="0" anchor="ctr"/>
          <a:lstStyle/>
          <a:p>
            <a:pPr indent="0" marL="0">
              <a:buNone/>
            </a:pPr>
            <a:r>
              <a:rPr lang="en-US" sz="3400" b="1" dirty="0">
                <a:solidFill>
                  <a:srgbClr val="071A2B"/>
                </a:solidFill>
                <a:latin typeface="Cambria" pitchFamily="34" charset="0"/>
                <a:ea typeface="Cambria" pitchFamily="34" charset="-122"/>
                <a:cs typeface="Cambria" pitchFamily="34" charset="-120"/>
              </a:rPr>
              <a:t>The numbers that still govern your program</a:t>
            </a:r>
            <a:endParaRPr lang="en-US" sz="3400" dirty="0"/>
          </a:p>
        </p:txBody>
      </p:sp>
      <p:sp>
        <p:nvSpPr>
          <p:cNvPr id="4" name="Shape 2"/>
          <p:cNvSpPr/>
          <p:nvPr/>
        </p:nvSpPr>
        <p:spPr>
          <a:xfrm>
            <a:off x="640080" y="1920240"/>
            <a:ext cx="2057400" cy="1965960"/>
          </a:xfrm>
          <a:prstGeom prst="roundRect">
            <a:avLst>
              <a:gd name="adj" fmla="val 3721"/>
            </a:avLst>
          </a:prstGeom>
          <a:solidFill>
            <a:srgbClr val="F7F5EF"/>
          </a:solidFill>
          <a:ln w="12700">
            <a:solidFill>
              <a:srgbClr val="E5EDF2"/>
            </a:solidFill>
            <a:prstDash val="solid"/>
          </a:ln>
        </p:spPr>
      </p:sp>
      <p:sp>
        <p:nvSpPr>
          <p:cNvPr id="5" name="Text 3"/>
          <p:cNvSpPr/>
          <p:nvPr/>
        </p:nvSpPr>
        <p:spPr>
          <a:xfrm>
            <a:off x="640080" y="2176272"/>
            <a:ext cx="2057400" cy="777240"/>
          </a:xfrm>
          <a:prstGeom prst="rect">
            <a:avLst/>
          </a:prstGeom>
          <a:noFill/>
          <a:ln/>
        </p:spPr>
        <p:txBody>
          <a:bodyPr wrap="square" lIns="0" tIns="0" rIns="0" bIns="0" rtlCol="0" anchor="ctr"/>
          <a:lstStyle/>
          <a:p>
            <a:pPr algn="ctr" indent="0" marL="0">
              <a:buNone/>
            </a:pPr>
            <a:r>
              <a:rPr lang="en-US" sz="4400" b="1" dirty="0">
                <a:solidFill>
                  <a:srgbClr val="0B5CAD"/>
                </a:solidFill>
                <a:latin typeface="Cambria" pitchFamily="34" charset="0"/>
                <a:ea typeface="Cambria" pitchFamily="34" charset="-122"/>
                <a:cs typeface="Cambria" pitchFamily="34" charset="-120"/>
              </a:rPr>
              <a:t>110</a:t>
            </a:r>
            <a:endParaRPr lang="en-US" sz="4400" dirty="0"/>
          </a:p>
        </p:txBody>
      </p:sp>
      <p:sp>
        <p:nvSpPr>
          <p:cNvPr id="6" name="Text 4"/>
          <p:cNvSpPr/>
          <p:nvPr/>
        </p:nvSpPr>
        <p:spPr>
          <a:xfrm>
            <a:off x="777240" y="3017520"/>
            <a:ext cx="1783080" cy="731520"/>
          </a:xfrm>
          <a:prstGeom prst="rect">
            <a:avLst/>
          </a:prstGeom>
          <a:noFill/>
          <a:ln/>
        </p:spPr>
        <p:txBody>
          <a:bodyPr wrap="square" lIns="0" tIns="0" rIns="0" bIns="0" rtlCol="0" anchor="ctr"/>
          <a:lstStyle/>
          <a:p>
            <a:pPr algn="ctr" indent="0" marL="0">
              <a:lnSpc>
                <a:spcPts val="1500"/>
              </a:lnSpc>
              <a:buNone/>
            </a:pPr>
            <a:r>
              <a:rPr lang="en-US" sz="1150" dirty="0">
                <a:solidFill>
                  <a:srgbClr val="5A6E7E"/>
                </a:solidFill>
                <a:latin typeface="Calibri" pitchFamily="34" charset="0"/>
                <a:ea typeface="Calibri" pitchFamily="34" charset="-122"/>
                <a:cs typeface="Calibri" pitchFamily="34" charset="-120"/>
              </a:rPr>
              <a:t>NIST SP 800-171 Rev 2</a:t>
            </a:r>
            <a:endParaRPr lang="en-US" sz="1150" dirty="0"/>
          </a:p>
          <a:p>
            <a:pPr algn="ctr" indent="0" marL="0">
              <a:lnSpc>
                <a:spcPts val="1500"/>
              </a:lnSpc>
              <a:buNone/>
            </a:pPr>
            <a:r>
              <a:rPr lang="en-US" sz="1150" dirty="0">
                <a:solidFill>
                  <a:srgbClr val="5A6E7E"/>
                </a:solidFill>
                <a:latin typeface="Calibri" pitchFamily="34" charset="0"/>
                <a:ea typeface="Calibri" pitchFamily="34" charset="-122"/>
                <a:cs typeface="Calibri" pitchFamily="34" charset="-120"/>
              </a:rPr>
              <a:t>requirements for CUI</a:t>
            </a:r>
            <a:endParaRPr lang="en-US" sz="1150" dirty="0"/>
          </a:p>
        </p:txBody>
      </p:sp>
      <p:sp>
        <p:nvSpPr>
          <p:cNvPr id="7" name="Shape 5"/>
          <p:cNvSpPr/>
          <p:nvPr/>
        </p:nvSpPr>
        <p:spPr>
          <a:xfrm>
            <a:off x="2871216" y="1920240"/>
            <a:ext cx="2057400" cy="1965960"/>
          </a:xfrm>
          <a:prstGeom prst="roundRect">
            <a:avLst>
              <a:gd name="adj" fmla="val 3721"/>
            </a:avLst>
          </a:prstGeom>
          <a:solidFill>
            <a:srgbClr val="F7F5EF"/>
          </a:solidFill>
          <a:ln w="12700">
            <a:solidFill>
              <a:srgbClr val="E5EDF2"/>
            </a:solidFill>
            <a:prstDash val="solid"/>
          </a:ln>
        </p:spPr>
      </p:sp>
      <p:sp>
        <p:nvSpPr>
          <p:cNvPr id="8" name="Text 6"/>
          <p:cNvSpPr/>
          <p:nvPr/>
        </p:nvSpPr>
        <p:spPr>
          <a:xfrm>
            <a:off x="2871216" y="2176272"/>
            <a:ext cx="2057400" cy="777240"/>
          </a:xfrm>
          <a:prstGeom prst="rect">
            <a:avLst/>
          </a:prstGeom>
          <a:noFill/>
          <a:ln/>
        </p:spPr>
        <p:txBody>
          <a:bodyPr wrap="square" lIns="0" tIns="0" rIns="0" bIns="0" rtlCol="0" anchor="ctr"/>
          <a:lstStyle/>
          <a:p>
            <a:pPr algn="ctr" indent="0" marL="0">
              <a:buNone/>
            </a:pPr>
            <a:r>
              <a:rPr lang="en-US" sz="4400" b="1" dirty="0">
                <a:solidFill>
                  <a:srgbClr val="0B5CAD"/>
                </a:solidFill>
                <a:latin typeface="Cambria" pitchFamily="34" charset="0"/>
                <a:ea typeface="Cambria" pitchFamily="34" charset="-122"/>
                <a:cs typeface="Cambria" pitchFamily="34" charset="-120"/>
              </a:rPr>
              <a:t>72</a:t>
            </a:r>
            <a:endParaRPr lang="en-US" sz="4400" dirty="0"/>
          </a:p>
        </p:txBody>
      </p:sp>
      <p:sp>
        <p:nvSpPr>
          <p:cNvPr id="9" name="Text 7"/>
          <p:cNvSpPr/>
          <p:nvPr/>
        </p:nvSpPr>
        <p:spPr>
          <a:xfrm>
            <a:off x="3008376" y="3017520"/>
            <a:ext cx="1783080" cy="731520"/>
          </a:xfrm>
          <a:prstGeom prst="rect">
            <a:avLst/>
          </a:prstGeom>
          <a:noFill/>
          <a:ln/>
        </p:spPr>
        <p:txBody>
          <a:bodyPr wrap="square" lIns="0" tIns="0" rIns="0" bIns="0" rtlCol="0" anchor="ctr"/>
          <a:lstStyle/>
          <a:p>
            <a:pPr algn="ctr" indent="0" marL="0">
              <a:lnSpc>
                <a:spcPts val="1500"/>
              </a:lnSpc>
              <a:buNone/>
            </a:pPr>
            <a:r>
              <a:rPr lang="en-US" sz="1150" dirty="0">
                <a:solidFill>
                  <a:srgbClr val="5A6E7E"/>
                </a:solidFill>
                <a:latin typeface="Calibri" pitchFamily="34" charset="0"/>
                <a:ea typeface="Calibri" pitchFamily="34" charset="-122"/>
                <a:cs typeface="Calibri" pitchFamily="34" charset="-120"/>
              </a:rPr>
              <a:t>hours — DFARS 7012</a:t>
            </a:r>
            <a:endParaRPr lang="en-US" sz="1150" dirty="0"/>
          </a:p>
          <a:p>
            <a:pPr algn="ctr" indent="0" marL="0">
              <a:lnSpc>
                <a:spcPts val="1500"/>
              </a:lnSpc>
              <a:buNone/>
            </a:pPr>
            <a:r>
              <a:rPr lang="en-US" sz="1150" dirty="0">
                <a:solidFill>
                  <a:srgbClr val="5A6E7E"/>
                </a:solidFill>
                <a:latin typeface="Calibri" pitchFamily="34" charset="0"/>
                <a:ea typeface="Calibri" pitchFamily="34" charset="-122"/>
                <a:cs typeface="Calibri" pitchFamily="34" charset="-120"/>
              </a:rPr>
              <a:t>incident reporting window</a:t>
            </a:r>
            <a:endParaRPr lang="en-US" sz="1150" dirty="0"/>
          </a:p>
        </p:txBody>
      </p:sp>
      <p:sp>
        <p:nvSpPr>
          <p:cNvPr id="10" name="Shape 8"/>
          <p:cNvSpPr/>
          <p:nvPr/>
        </p:nvSpPr>
        <p:spPr>
          <a:xfrm>
            <a:off x="5102352" y="1920240"/>
            <a:ext cx="2057400" cy="1965960"/>
          </a:xfrm>
          <a:prstGeom prst="roundRect">
            <a:avLst>
              <a:gd name="adj" fmla="val 3721"/>
            </a:avLst>
          </a:prstGeom>
          <a:solidFill>
            <a:srgbClr val="F7F5EF"/>
          </a:solidFill>
          <a:ln w="12700">
            <a:solidFill>
              <a:srgbClr val="E5EDF2"/>
            </a:solidFill>
            <a:prstDash val="solid"/>
          </a:ln>
        </p:spPr>
      </p:sp>
      <p:sp>
        <p:nvSpPr>
          <p:cNvPr id="11" name="Text 9"/>
          <p:cNvSpPr/>
          <p:nvPr/>
        </p:nvSpPr>
        <p:spPr>
          <a:xfrm>
            <a:off x="5102352" y="2176272"/>
            <a:ext cx="2057400" cy="777240"/>
          </a:xfrm>
          <a:prstGeom prst="rect">
            <a:avLst/>
          </a:prstGeom>
          <a:noFill/>
          <a:ln/>
        </p:spPr>
        <p:txBody>
          <a:bodyPr wrap="square" lIns="0" tIns="0" rIns="0" bIns="0" rtlCol="0" anchor="ctr"/>
          <a:lstStyle/>
          <a:p>
            <a:pPr algn="ctr" indent="0" marL="0">
              <a:buNone/>
            </a:pPr>
            <a:r>
              <a:rPr lang="en-US" sz="4400" b="1" dirty="0">
                <a:solidFill>
                  <a:srgbClr val="0B5CAD"/>
                </a:solidFill>
                <a:latin typeface="Cambria" pitchFamily="34" charset="0"/>
                <a:ea typeface="Cambria" pitchFamily="34" charset="-122"/>
                <a:cs typeface="Cambria" pitchFamily="34" charset="-120"/>
              </a:rPr>
              <a:t>15</a:t>
            </a:r>
            <a:endParaRPr lang="en-US" sz="4400" dirty="0"/>
          </a:p>
        </p:txBody>
      </p:sp>
      <p:sp>
        <p:nvSpPr>
          <p:cNvPr id="12" name="Text 10"/>
          <p:cNvSpPr/>
          <p:nvPr/>
        </p:nvSpPr>
        <p:spPr>
          <a:xfrm>
            <a:off x="5239512" y="3017520"/>
            <a:ext cx="1783080" cy="731520"/>
          </a:xfrm>
          <a:prstGeom prst="rect">
            <a:avLst/>
          </a:prstGeom>
          <a:noFill/>
          <a:ln/>
        </p:spPr>
        <p:txBody>
          <a:bodyPr wrap="square" lIns="0" tIns="0" rIns="0" bIns="0" rtlCol="0" anchor="ctr"/>
          <a:lstStyle/>
          <a:p>
            <a:pPr algn="ctr" indent="0" marL="0">
              <a:lnSpc>
                <a:spcPts val="1500"/>
              </a:lnSpc>
              <a:buNone/>
            </a:pPr>
            <a:r>
              <a:rPr lang="en-US" sz="1150" dirty="0">
                <a:solidFill>
                  <a:srgbClr val="5A6E7E"/>
                </a:solidFill>
                <a:latin typeface="Calibri" pitchFamily="34" charset="0"/>
                <a:ea typeface="Calibri" pitchFamily="34" charset="-122"/>
                <a:cs typeface="Calibri" pitchFamily="34" charset="-120"/>
              </a:rPr>
              <a:t>FAR 52.204-21 basic</a:t>
            </a:r>
            <a:endParaRPr lang="en-US" sz="1150" dirty="0"/>
          </a:p>
          <a:p>
            <a:pPr algn="ctr" indent="0" marL="0">
              <a:lnSpc>
                <a:spcPts val="1500"/>
              </a:lnSpc>
              <a:buNone/>
            </a:pPr>
            <a:r>
              <a:rPr lang="en-US" sz="1150" dirty="0">
                <a:solidFill>
                  <a:srgbClr val="5A6E7E"/>
                </a:solidFill>
                <a:latin typeface="Calibri" pitchFamily="34" charset="0"/>
                <a:ea typeface="Calibri" pitchFamily="34" charset="-122"/>
                <a:cs typeface="Calibri" pitchFamily="34" charset="-120"/>
              </a:rPr>
              <a:t>safeguards for FCI</a:t>
            </a:r>
            <a:endParaRPr lang="en-US" sz="1150" dirty="0"/>
          </a:p>
        </p:txBody>
      </p:sp>
      <p:sp>
        <p:nvSpPr>
          <p:cNvPr id="13" name="Shape 11"/>
          <p:cNvSpPr/>
          <p:nvPr/>
        </p:nvSpPr>
        <p:spPr>
          <a:xfrm>
            <a:off x="7333488" y="1920240"/>
            <a:ext cx="2057400" cy="1965960"/>
          </a:xfrm>
          <a:prstGeom prst="roundRect">
            <a:avLst>
              <a:gd name="adj" fmla="val 3721"/>
            </a:avLst>
          </a:prstGeom>
          <a:solidFill>
            <a:srgbClr val="F7F5EF"/>
          </a:solidFill>
          <a:ln w="12700">
            <a:solidFill>
              <a:srgbClr val="E5EDF2"/>
            </a:solidFill>
            <a:prstDash val="solid"/>
          </a:ln>
        </p:spPr>
      </p:sp>
      <p:sp>
        <p:nvSpPr>
          <p:cNvPr id="14" name="Text 12"/>
          <p:cNvSpPr/>
          <p:nvPr/>
        </p:nvSpPr>
        <p:spPr>
          <a:xfrm>
            <a:off x="7333488" y="2176272"/>
            <a:ext cx="2057400" cy="777240"/>
          </a:xfrm>
          <a:prstGeom prst="rect">
            <a:avLst/>
          </a:prstGeom>
          <a:noFill/>
          <a:ln/>
        </p:spPr>
        <p:txBody>
          <a:bodyPr wrap="square" lIns="0" tIns="0" rIns="0" bIns="0" rtlCol="0" anchor="ctr"/>
          <a:lstStyle/>
          <a:p>
            <a:pPr algn="ctr" indent="0" marL="0">
              <a:buNone/>
            </a:pPr>
            <a:r>
              <a:rPr lang="en-US" sz="4400" b="1" dirty="0">
                <a:solidFill>
                  <a:srgbClr val="0B5CAD"/>
                </a:solidFill>
                <a:latin typeface="Cambria" pitchFamily="34" charset="0"/>
                <a:ea typeface="Cambria" pitchFamily="34" charset="-122"/>
                <a:cs typeface="Cambria" pitchFamily="34" charset="-120"/>
              </a:rPr>
              <a:t>80%</a:t>
            </a:r>
            <a:endParaRPr lang="en-US" sz="4400" dirty="0"/>
          </a:p>
        </p:txBody>
      </p:sp>
      <p:sp>
        <p:nvSpPr>
          <p:cNvPr id="15" name="Text 13"/>
          <p:cNvSpPr/>
          <p:nvPr/>
        </p:nvSpPr>
        <p:spPr>
          <a:xfrm>
            <a:off x="7470648" y="3017520"/>
            <a:ext cx="1783080" cy="731520"/>
          </a:xfrm>
          <a:prstGeom prst="rect">
            <a:avLst/>
          </a:prstGeom>
          <a:noFill/>
          <a:ln/>
        </p:spPr>
        <p:txBody>
          <a:bodyPr wrap="square" lIns="0" tIns="0" rIns="0" bIns="0" rtlCol="0" anchor="ctr"/>
          <a:lstStyle/>
          <a:p>
            <a:pPr algn="ctr" indent="0" marL="0">
              <a:lnSpc>
                <a:spcPts val="1500"/>
              </a:lnSpc>
              <a:buNone/>
            </a:pPr>
            <a:r>
              <a:rPr lang="en-US" sz="1150" dirty="0">
                <a:solidFill>
                  <a:srgbClr val="5A6E7E"/>
                </a:solidFill>
                <a:latin typeface="Calibri" pitchFamily="34" charset="0"/>
                <a:ea typeface="Calibri" pitchFamily="34" charset="-122"/>
                <a:cs typeface="Calibri" pitchFamily="34" charset="-120"/>
              </a:rPr>
              <a:t>minimum score (88 of 110)</a:t>
            </a:r>
            <a:endParaRPr lang="en-US" sz="1150" dirty="0"/>
          </a:p>
          <a:p>
            <a:pPr algn="ctr" indent="0" marL="0">
              <a:lnSpc>
                <a:spcPts val="1500"/>
              </a:lnSpc>
              <a:buNone/>
            </a:pPr>
            <a:r>
              <a:rPr lang="en-US" sz="1150" dirty="0">
                <a:solidFill>
                  <a:srgbClr val="5A6E7E"/>
                </a:solidFill>
                <a:latin typeface="Calibri" pitchFamily="34" charset="0"/>
                <a:ea typeface="Calibri" pitchFamily="34" charset="-122"/>
                <a:cs typeface="Calibri" pitchFamily="34" charset="-120"/>
              </a:rPr>
              <a:t>for conditional status</a:t>
            </a:r>
            <a:endParaRPr lang="en-US" sz="1150" dirty="0"/>
          </a:p>
        </p:txBody>
      </p:sp>
      <p:sp>
        <p:nvSpPr>
          <p:cNvPr id="16" name="Shape 14"/>
          <p:cNvSpPr/>
          <p:nvPr/>
        </p:nvSpPr>
        <p:spPr>
          <a:xfrm>
            <a:off x="9564624" y="1920240"/>
            <a:ext cx="2057400" cy="1965960"/>
          </a:xfrm>
          <a:prstGeom prst="roundRect">
            <a:avLst>
              <a:gd name="adj" fmla="val 3721"/>
            </a:avLst>
          </a:prstGeom>
          <a:solidFill>
            <a:srgbClr val="F7F5EF"/>
          </a:solidFill>
          <a:ln w="12700">
            <a:solidFill>
              <a:srgbClr val="E5EDF2"/>
            </a:solidFill>
            <a:prstDash val="solid"/>
          </a:ln>
        </p:spPr>
      </p:sp>
      <p:sp>
        <p:nvSpPr>
          <p:cNvPr id="17" name="Text 15"/>
          <p:cNvSpPr/>
          <p:nvPr/>
        </p:nvSpPr>
        <p:spPr>
          <a:xfrm>
            <a:off x="9564624" y="2176272"/>
            <a:ext cx="2057400" cy="777240"/>
          </a:xfrm>
          <a:prstGeom prst="rect">
            <a:avLst/>
          </a:prstGeom>
          <a:noFill/>
          <a:ln/>
        </p:spPr>
        <p:txBody>
          <a:bodyPr wrap="square" lIns="0" tIns="0" rIns="0" bIns="0" rtlCol="0" anchor="ctr"/>
          <a:lstStyle/>
          <a:p>
            <a:pPr algn="ctr" indent="0" marL="0">
              <a:buNone/>
            </a:pPr>
            <a:r>
              <a:rPr lang="en-US" sz="4400" b="1" dirty="0">
                <a:solidFill>
                  <a:srgbClr val="0B5CAD"/>
                </a:solidFill>
                <a:latin typeface="Cambria" pitchFamily="34" charset="0"/>
                <a:ea typeface="Cambria" pitchFamily="34" charset="-122"/>
                <a:cs typeface="Cambria" pitchFamily="34" charset="-120"/>
              </a:rPr>
              <a:t>180</a:t>
            </a:r>
            <a:endParaRPr lang="en-US" sz="4400" dirty="0"/>
          </a:p>
        </p:txBody>
      </p:sp>
      <p:sp>
        <p:nvSpPr>
          <p:cNvPr id="18" name="Text 16"/>
          <p:cNvSpPr/>
          <p:nvPr/>
        </p:nvSpPr>
        <p:spPr>
          <a:xfrm>
            <a:off x="9701784" y="3017520"/>
            <a:ext cx="1783080" cy="731520"/>
          </a:xfrm>
          <a:prstGeom prst="rect">
            <a:avLst/>
          </a:prstGeom>
          <a:noFill/>
          <a:ln/>
        </p:spPr>
        <p:txBody>
          <a:bodyPr wrap="square" lIns="0" tIns="0" rIns="0" bIns="0" rtlCol="0" anchor="ctr"/>
          <a:lstStyle/>
          <a:p>
            <a:pPr algn="ctr" indent="0" marL="0">
              <a:lnSpc>
                <a:spcPts val="1500"/>
              </a:lnSpc>
              <a:buNone/>
            </a:pPr>
            <a:r>
              <a:rPr lang="en-US" sz="1150" dirty="0">
                <a:solidFill>
                  <a:srgbClr val="5A6E7E"/>
                </a:solidFill>
                <a:latin typeface="Calibri" pitchFamily="34" charset="0"/>
                <a:ea typeface="Calibri" pitchFamily="34" charset="-122"/>
                <a:cs typeface="Calibri" pitchFamily="34" charset="-120"/>
              </a:rPr>
              <a:t>days to close POA&amp;M items</a:t>
            </a:r>
            <a:endParaRPr lang="en-US" sz="1150" dirty="0"/>
          </a:p>
          <a:p>
            <a:pPr algn="ctr" indent="0" marL="0">
              <a:lnSpc>
                <a:spcPts val="1500"/>
              </a:lnSpc>
              <a:buNone/>
            </a:pPr>
            <a:r>
              <a:rPr lang="en-US" sz="1150" dirty="0">
                <a:solidFill>
                  <a:srgbClr val="5A6E7E"/>
                </a:solidFill>
                <a:latin typeface="Calibri" pitchFamily="34" charset="0"/>
                <a:ea typeface="Calibri" pitchFamily="34" charset="-122"/>
                <a:cs typeface="Calibri" pitchFamily="34" charset="-120"/>
              </a:rPr>
              <a:t>and reach final status</a:t>
            </a:r>
            <a:endParaRPr lang="en-US" sz="1150" dirty="0"/>
          </a:p>
        </p:txBody>
      </p:sp>
      <p:sp>
        <p:nvSpPr>
          <p:cNvPr id="19" name="Text 17"/>
          <p:cNvSpPr/>
          <p:nvPr/>
        </p:nvSpPr>
        <p:spPr>
          <a:xfrm>
            <a:off x="640080" y="4251960"/>
            <a:ext cx="10881360" cy="365760"/>
          </a:xfrm>
          <a:prstGeom prst="rect">
            <a:avLst/>
          </a:prstGeom>
          <a:noFill/>
          <a:ln/>
        </p:spPr>
        <p:txBody>
          <a:bodyPr wrap="square" lIns="0" tIns="0" rIns="0" bIns="0" rtlCol="0" anchor="ctr"/>
          <a:lstStyle/>
          <a:p>
            <a:pPr algn="ctr" indent="0" marL="0">
              <a:buNone/>
            </a:pPr>
            <a:r>
              <a:rPr lang="en-US" sz="1500" dirty="0">
                <a:solidFill>
                  <a:srgbClr val="0D263A"/>
                </a:solidFill>
                <a:latin typeface="Calibri" pitchFamily="34" charset="0"/>
                <a:ea typeface="Calibri" pitchFamily="34" charset="-122"/>
                <a:cs typeface="Calibri" pitchFamily="34" charset="-120"/>
              </a:rPr>
              <a:t>Every one of these is a live obligation today. None of them was part of the Phase II transition.</a:t>
            </a:r>
            <a:endParaRPr lang="en-US" sz="1500" dirty="0"/>
          </a:p>
        </p:txBody>
      </p:sp>
      <p:sp>
        <p:nvSpPr>
          <p:cNvPr id="20" name="Shape 18"/>
          <p:cNvSpPr/>
          <p:nvPr/>
        </p:nvSpPr>
        <p:spPr>
          <a:xfrm>
            <a:off x="640080" y="4800600"/>
            <a:ext cx="10881360" cy="1051560"/>
          </a:xfrm>
          <a:prstGeom prst="roundRect">
            <a:avLst>
              <a:gd name="adj" fmla="val 6957"/>
            </a:avLst>
          </a:prstGeom>
          <a:solidFill>
            <a:srgbClr val="E5EDF2"/>
          </a:solidFill>
          <a:ln w="12700">
            <a:solidFill>
              <a:srgbClr val="E5EDF2"/>
            </a:solidFill>
            <a:prstDash val="solid"/>
          </a:ln>
        </p:spPr>
      </p:sp>
      <p:sp>
        <p:nvSpPr>
          <p:cNvPr id="21" name="Text 19"/>
          <p:cNvSpPr/>
          <p:nvPr/>
        </p:nvSpPr>
        <p:spPr>
          <a:xfrm>
            <a:off x="960120" y="4956048"/>
            <a:ext cx="4572000" cy="274320"/>
          </a:xfrm>
          <a:prstGeom prst="rect">
            <a:avLst/>
          </a:prstGeom>
          <a:noFill/>
          <a:ln/>
        </p:spPr>
        <p:txBody>
          <a:bodyPr wrap="square" lIns="0" tIns="0" rIns="0" bIns="0" rtlCol="0" anchor="ctr"/>
          <a:lstStyle/>
          <a:p>
            <a:pPr indent="0" marL="0">
              <a:buNone/>
            </a:pPr>
            <a:r>
              <a:rPr lang="en-US" sz="1400" b="1" dirty="0">
                <a:solidFill>
                  <a:srgbClr val="071A2B"/>
                </a:solidFill>
                <a:latin typeface="Calibri" pitchFamily="34" charset="0"/>
                <a:ea typeface="Calibri" pitchFamily="34" charset="-122"/>
                <a:cs typeface="Calibri" pitchFamily="34" charset="-120"/>
              </a:rPr>
              <a:t>The affirmation risk did not pause.</a:t>
            </a:r>
            <a:endParaRPr lang="en-US" sz="1400" dirty="0"/>
          </a:p>
        </p:txBody>
      </p:sp>
      <p:sp>
        <p:nvSpPr>
          <p:cNvPr id="22" name="Text 20"/>
          <p:cNvSpPr/>
          <p:nvPr/>
        </p:nvSpPr>
        <p:spPr>
          <a:xfrm>
            <a:off x="960120" y="5230368"/>
            <a:ext cx="10241280" cy="502920"/>
          </a:xfrm>
          <a:prstGeom prst="rect">
            <a:avLst/>
          </a:prstGeom>
          <a:noFill/>
          <a:ln/>
        </p:spPr>
        <p:txBody>
          <a:bodyPr wrap="square" lIns="0" tIns="0" rIns="0" bIns="0" rtlCol="0" anchor="ctr"/>
          <a:lstStyle/>
          <a:p>
            <a:pPr indent="0" marL="0">
              <a:lnSpc>
                <a:spcPts val="1600"/>
              </a:lnSpc>
              <a:buNone/>
            </a:pPr>
            <a:r>
              <a:rPr lang="en-US" sz="1250" dirty="0">
                <a:solidFill>
                  <a:srgbClr val="5A6E7E"/>
                </a:solidFill>
                <a:latin typeface="Calibri" pitchFamily="34" charset="0"/>
                <a:ea typeface="Calibri" pitchFamily="34" charset="-122"/>
                <a:cs typeface="Calibri" pitchFamily="34" charset="-120"/>
              </a:rPr>
              <a:t>Knowingly false or materially misleading cybersecurity representations can create False Claims Act exposure. The review period is the cheapest time you will ever have to correct an inflated score.</a:t>
            </a:r>
            <a:endParaRPr lang="en-US" sz="1250" dirty="0"/>
          </a:p>
        </p:txBody>
      </p:sp>
      <p:sp>
        <p:nvSpPr>
          <p:cNvPr id="23" name="Text 21"/>
          <p:cNvSpPr/>
          <p:nvPr/>
        </p:nvSpPr>
        <p:spPr>
          <a:xfrm>
            <a:off x="640080" y="6400800"/>
            <a:ext cx="8778240" cy="237744"/>
          </a:xfrm>
          <a:prstGeom prst="rect">
            <a:avLst/>
          </a:prstGeom>
          <a:noFill/>
          <a:ln/>
        </p:spPr>
        <p:txBody>
          <a:bodyPr wrap="square" lIns="0" tIns="0" rIns="0" bIns="0" rtlCol="0" anchor="ctr"/>
          <a:lstStyle/>
          <a:p>
            <a:pPr indent="0" marL="0">
              <a:buNone/>
            </a:pPr>
            <a:r>
              <a:rPr lang="en-US" sz="800" spc="100" kern="0" dirty="0">
                <a:solidFill>
                  <a:srgbClr val="9FB2BF"/>
                </a:solidFill>
                <a:latin typeface="Courier New" pitchFamily="34" charset="0"/>
                <a:ea typeface="Courier New" pitchFamily="34" charset="-122"/>
                <a:cs typeface="Courier New" pitchFamily="34" charset="-120"/>
              </a:rPr>
              <a:t>BRILLIANT AT THE BASICS · INDEPENDENT DIB RESOURCE CENTER · NOT LEGAL ADVICE</a:t>
            </a:r>
            <a:endParaRPr lang="en-US" sz="800" dirty="0"/>
          </a:p>
        </p:txBody>
      </p:sp>
      <p:sp>
        <p:nvSpPr>
          <p:cNvPr id="24" name="Text 22"/>
          <p:cNvSpPr/>
          <p:nvPr/>
        </p:nvSpPr>
        <p:spPr>
          <a:xfrm>
            <a:off x="10972800" y="6400800"/>
            <a:ext cx="548640" cy="237744"/>
          </a:xfrm>
          <a:prstGeom prst="rect">
            <a:avLst/>
          </a:prstGeom>
          <a:noFill/>
          <a:ln/>
        </p:spPr>
        <p:txBody>
          <a:bodyPr wrap="square" lIns="0" tIns="0" rIns="0" bIns="0" rtlCol="0" anchor="ctr"/>
          <a:lstStyle/>
          <a:p>
            <a:pPr algn="r" indent="0" marL="0">
              <a:buNone/>
            </a:pPr>
            <a:r>
              <a:rPr lang="en-US" sz="800" dirty="0">
                <a:solidFill>
                  <a:srgbClr val="9FB2BF"/>
                </a:solidFill>
                <a:latin typeface="Courier New" pitchFamily="34" charset="0"/>
                <a:ea typeface="Courier New" pitchFamily="34" charset="-122"/>
                <a:cs typeface="Courier New" pitchFamily="34" charset="-120"/>
              </a:rPr>
              <a:t>03</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29184"/>
            <a:ext cx="7315200" cy="256032"/>
          </a:xfrm>
          <a:prstGeom prst="rect">
            <a:avLst/>
          </a:prstGeom>
          <a:noFill/>
          <a:ln/>
        </p:spPr>
        <p:txBody>
          <a:bodyPr wrap="square" lIns="0" tIns="0" rIns="0" bIns="0" rtlCol="0" anchor="ctr"/>
          <a:lstStyle/>
          <a:p>
            <a:pPr indent="0" marL="0">
              <a:buNone/>
            </a:pPr>
            <a:r>
              <a:rPr lang="en-US" sz="1000" b="1" spc="200" kern="0" dirty="0">
                <a:solidFill>
                  <a:srgbClr val="0B5CAD"/>
                </a:solidFill>
                <a:latin typeface="Courier New" pitchFamily="34" charset="0"/>
                <a:ea typeface="Courier New" pitchFamily="34" charset="-122"/>
                <a:cs typeface="Courier New" pitchFamily="34" charset="-120"/>
              </a:rPr>
              <a:t>HOW TO READ ANY CONTRACT RIGHT NOW</a:t>
            </a:r>
            <a:endParaRPr lang="en-US" sz="1000" dirty="0"/>
          </a:p>
        </p:txBody>
      </p:sp>
      <p:sp>
        <p:nvSpPr>
          <p:cNvPr id="3" name="Text 1"/>
          <p:cNvSpPr/>
          <p:nvPr/>
        </p:nvSpPr>
        <p:spPr>
          <a:xfrm>
            <a:off x="640080" y="694944"/>
            <a:ext cx="10881360" cy="822960"/>
          </a:xfrm>
          <a:prstGeom prst="rect">
            <a:avLst/>
          </a:prstGeom>
          <a:noFill/>
          <a:ln/>
        </p:spPr>
        <p:txBody>
          <a:bodyPr wrap="square" lIns="0" tIns="0" rIns="0" bIns="0" rtlCol="0" anchor="ctr"/>
          <a:lstStyle/>
          <a:p>
            <a:pPr indent="0" marL="0">
              <a:buNone/>
            </a:pPr>
            <a:r>
              <a:rPr lang="en-US" sz="3400" b="1" dirty="0">
                <a:solidFill>
                  <a:srgbClr val="071A2B"/>
                </a:solidFill>
                <a:latin typeface="Cambria" pitchFamily="34" charset="0"/>
                <a:ea typeface="Cambria" pitchFamily="34" charset="-122"/>
                <a:cs typeface="Cambria" pitchFamily="34" charset="-120"/>
              </a:rPr>
              <a:t>Three layers — only one of them changed</a:t>
            </a:r>
            <a:endParaRPr lang="en-US" sz="3400" dirty="0"/>
          </a:p>
        </p:txBody>
      </p:sp>
      <p:sp>
        <p:nvSpPr>
          <p:cNvPr id="4" name="Shape 2"/>
          <p:cNvSpPr/>
          <p:nvPr/>
        </p:nvSpPr>
        <p:spPr>
          <a:xfrm>
            <a:off x="640080" y="1691640"/>
            <a:ext cx="10881360" cy="1298448"/>
          </a:xfrm>
          <a:prstGeom prst="roundRect">
            <a:avLst>
              <a:gd name="adj" fmla="val 4225"/>
            </a:avLst>
          </a:prstGeom>
          <a:solidFill>
            <a:srgbClr val="0D263A"/>
          </a:solidFill>
          <a:ln w="12700">
            <a:solidFill>
              <a:srgbClr val="0D263A"/>
            </a:solidFill>
            <a:prstDash val="solid"/>
          </a:ln>
        </p:spPr>
      </p:sp>
      <p:sp>
        <p:nvSpPr>
          <p:cNvPr id="5" name="Text 3"/>
          <p:cNvSpPr/>
          <p:nvPr/>
        </p:nvSpPr>
        <p:spPr>
          <a:xfrm>
            <a:off x="914400" y="2075688"/>
            <a:ext cx="457200" cy="502920"/>
          </a:xfrm>
          <a:prstGeom prst="rect">
            <a:avLst/>
          </a:prstGeom>
          <a:noFill/>
          <a:ln/>
        </p:spPr>
        <p:txBody>
          <a:bodyPr wrap="square" lIns="0" tIns="0" rIns="0" bIns="0" rtlCol="0" anchor="ctr"/>
          <a:lstStyle/>
          <a:p>
            <a:pPr algn="ctr" indent="0" marL="0">
              <a:buNone/>
            </a:pPr>
            <a:r>
              <a:rPr lang="en-US" sz="3000" b="1" dirty="0">
                <a:solidFill>
                  <a:srgbClr val="FFFFFF"/>
                </a:solidFill>
                <a:latin typeface="Cambria" pitchFamily="34" charset="0"/>
                <a:ea typeface="Cambria" pitchFamily="34" charset="-122"/>
                <a:cs typeface="Cambria" pitchFamily="34" charset="-120"/>
              </a:rPr>
              <a:t>1</a:t>
            </a:r>
            <a:endParaRPr lang="en-US" sz="3000" dirty="0"/>
          </a:p>
        </p:txBody>
      </p:sp>
      <p:sp>
        <p:nvSpPr>
          <p:cNvPr id="6" name="Text 4"/>
          <p:cNvSpPr/>
          <p:nvPr/>
        </p:nvSpPr>
        <p:spPr>
          <a:xfrm>
            <a:off x="1554480" y="1892808"/>
            <a:ext cx="6949440" cy="27432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ourier New" pitchFamily="34" charset="0"/>
                <a:ea typeface="Courier New" pitchFamily="34" charset="-122"/>
                <a:cs typeface="Courier New" pitchFamily="34" charset="-120"/>
              </a:rPr>
              <a:t>STANDING ARCHITECTURE</a:t>
            </a:r>
            <a:endParaRPr lang="en-US" sz="1100" dirty="0"/>
          </a:p>
        </p:txBody>
      </p:sp>
      <p:sp>
        <p:nvSpPr>
          <p:cNvPr id="7" name="Text 5"/>
          <p:cNvSpPr/>
          <p:nvPr/>
        </p:nvSpPr>
        <p:spPr>
          <a:xfrm>
            <a:off x="1554480" y="2203704"/>
            <a:ext cx="7863840" cy="685800"/>
          </a:xfrm>
          <a:prstGeom prst="rect">
            <a:avLst/>
          </a:prstGeom>
          <a:noFill/>
          <a:ln/>
        </p:spPr>
        <p:txBody>
          <a:bodyPr wrap="square" lIns="0" tIns="0" rIns="0" bIns="0" rtlCol="0" anchor="ctr"/>
          <a:lstStyle/>
          <a:p>
            <a:pPr indent="0" marL="0">
              <a:lnSpc>
                <a:spcPts val="1600"/>
              </a:lnSpc>
              <a:buNone/>
            </a:pPr>
            <a:r>
              <a:rPr lang="en-US" sz="1250" dirty="0">
                <a:solidFill>
                  <a:srgbClr val="FFFFFF"/>
                </a:solidFill>
                <a:latin typeface="Calibri" pitchFamily="34" charset="0"/>
                <a:ea typeface="Calibri" pitchFamily="34" charset="-122"/>
                <a:cs typeface="Calibri" pitchFamily="34" charset="-120"/>
              </a:rPr>
              <a:t>FAR 52.204-21 · DFARS 7012 / 7019 / 7020 / 7021 · 32 CFR Part 170. Not repealed — still defines levels, assessments, POA&amp;M limits and affirmations.</a:t>
            </a:r>
            <a:endParaRPr lang="en-US" sz="1250" dirty="0"/>
          </a:p>
        </p:txBody>
      </p:sp>
      <p:sp>
        <p:nvSpPr>
          <p:cNvPr id="8" name="Text 6"/>
          <p:cNvSpPr/>
          <p:nvPr/>
        </p:nvSpPr>
        <p:spPr>
          <a:xfrm>
            <a:off x="9235440" y="1911096"/>
            <a:ext cx="2011680" cy="274320"/>
          </a:xfrm>
          <a:prstGeom prst="rect">
            <a:avLst/>
          </a:prstGeom>
          <a:noFill/>
          <a:ln/>
        </p:spPr>
        <p:txBody>
          <a:bodyPr wrap="square" lIns="0" tIns="0" rIns="0" bIns="0" rtlCol="0" anchor="ctr"/>
          <a:lstStyle/>
          <a:p>
            <a:pPr algn="r" indent="0" marL="0">
              <a:buNone/>
            </a:pPr>
            <a:r>
              <a:rPr lang="en-US" sz="950" b="1" spc="100" kern="0" dirty="0">
                <a:solidFill>
                  <a:srgbClr val="FFFFFF"/>
                </a:solidFill>
                <a:latin typeface="Courier New" pitchFamily="34" charset="0"/>
                <a:ea typeface="Courier New" pitchFamily="34" charset="-122"/>
                <a:cs typeface="Courier New" pitchFamily="34" charset="-120"/>
              </a:rPr>
              <a:t>Unchanged</a:t>
            </a:r>
            <a:endParaRPr lang="en-US" sz="950" dirty="0"/>
          </a:p>
        </p:txBody>
      </p:sp>
      <p:sp>
        <p:nvSpPr>
          <p:cNvPr id="9" name="Shape 7"/>
          <p:cNvSpPr/>
          <p:nvPr/>
        </p:nvSpPr>
        <p:spPr>
          <a:xfrm>
            <a:off x="640080" y="3108960"/>
            <a:ext cx="10881360" cy="1298448"/>
          </a:xfrm>
          <a:prstGeom prst="roundRect">
            <a:avLst>
              <a:gd name="adj" fmla="val 4225"/>
            </a:avLst>
          </a:prstGeom>
          <a:solidFill>
            <a:srgbClr val="0B5CAD"/>
          </a:solidFill>
          <a:ln w="12700">
            <a:solidFill>
              <a:srgbClr val="0B5CAD"/>
            </a:solidFill>
            <a:prstDash val="solid"/>
          </a:ln>
        </p:spPr>
      </p:sp>
      <p:sp>
        <p:nvSpPr>
          <p:cNvPr id="10" name="Text 8"/>
          <p:cNvSpPr/>
          <p:nvPr/>
        </p:nvSpPr>
        <p:spPr>
          <a:xfrm>
            <a:off x="914400" y="3493008"/>
            <a:ext cx="457200" cy="502920"/>
          </a:xfrm>
          <a:prstGeom prst="rect">
            <a:avLst/>
          </a:prstGeom>
          <a:noFill/>
          <a:ln/>
        </p:spPr>
        <p:txBody>
          <a:bodyPr wrap="square" lIns="0" tIns="0" rIns="0" bIns="0" rtlCol="0" anchor="ctr"/>
          <a:lstStyle/>
          <a:p>
            <a:pPr algn="ctr" indent="0" marL="0">
              <a:buNone/>
            </a:pPr>
            <a:r>
              <a:rPr lang="en-US" sz="3000" b="1" dirty="0">
                <a:solidFill>
                  <a:srgbClr val="FFFFFF"/>
                </a:solidFill>
                <a:latin typeface="Cambria" pitchFamily="34" charset="0"/>
                <a:ea typeface="Cambria" pitchFamily="34" charset="-122"/>
                <a:cs typeface="Cambria" pitchFamily="34" charset="-120"/>
              </a:rPr>
              <a:t>2</a:t>
            </a:r>
            <a:endParaRPr lang="en-US" sz="3000" dirty="0"/>
          </a:p>
        </p:txBody>
      </p:sp>
      <p:sp>
        <p:nvSpPr>
          <p:cNvPr id="11" name="Text 9"/>
          <p:cNvSpPr/>
          <p:nvPr/>
        </p:nvSpPr>
        <p:spPr>
          <a:xfrm>
            <a:off x="1554480" y="3310128"/>
            <a:ext cx="6949440" cy="27432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ourier New" pitchFamily="34" charset="0"/>
                <a:ea typeface="Courier New" pitchFamily="34" charset="-122"/>
                <a:cs typeface="Courier New" pitchFamily="34" charset="-120"/>
              </a:rPr>
              <a:t>CURRENT IMPLEMENTATION DIRECTION</a:t>
            </a:r>
            <a:endParaRPr lang="en-US" sz="1100" dirty="0"/>
          </a:p>
        </p:txBody>
      </p:sp>
      <p:sp>
        <p:nvSpPr>
          <p:cNvPr id="12" name="Text 10"/>
          <p:cNvSpPr/>
          <p:nvPr/>
        </p:nvSpPr>
        <p:spPr>
          <a:xfrm>
            <a:off x="1554480" y="3621024"/>
            <a:ext cx="7863840" cy="685800"/>
          </a:xfrm>
          <a:prstGeom prst="rect">
            <a:avLst/>
          </a:prstGeom>
          <a:noFill/>
          <a:ln/>
        </p:spPr>
        <p:txBody>
          <a:bodyPr wrap="square" lIns="0" tIns="0" rIns="0" bIns="0" rtlCol="0" anchor="ctr"/>
          <a:lstStyle/>
          <a:p>
            <a:pPr indent="0" marL="0">
              <a:lnSpc>
                <a:spcPts val="1600"/>
              </a:lnSpc>
              <a:buNone/>
            </a:pPr>
            <a:r>
              <a:rPr lang="en-US" sz="1250" dirty="0">
                <a:solidFill>
                  <a:srgbClr val="FFFFFF"/>
                </a:solidFill>
                <a:latin typeface="Calibri" pitchFamily="34" charset="0"/>
                <a:ea typeface="Calibri" pitchFamily="34" charset="-122"/>
                <a:cs typeface="Calibri" pitchFamily="34" charset="-120"/>
              </a:rPr>
              <a:t>July 13, 2026. Governs which assessment types may be designated right now. Temporary by construction — only Level 1 (Self) or Level 2 (Self) during the review.</a:t>
            </a:r>
            <a:endParaRPr lang="en-US" sz="1250" dirty="0"/>
          </a:p>
        </p:txBody>
      </p:sp>
      <p:sp>
        <p:nvSpPr>
          <p:cNvPr id="13" name="Text 11"/>
          <p:cNvSpPr/>
          <p:nvPr/>
        </p:nvSpPr>
        <p:spPr>
          <a:xfrm>
            <a:off x="9235440" y="3328416"/>
            <a:ext cx="2011680" cy="274320"/>
          </a:xfrm>
          <a:prstGeom prst="rect">
            <a:avLst/>
          </a:prstGeom>
          <a:noFill/>
          <a:ln/>
        </p:spPr>
        <p:txBody>
          <a:bodyPr wrap="square" lIns="0" tIns="0" rIns="0" bIns="0" rtlCol="0" anchor="ctr"/>
          <a:lstStyle/>
          <a:p>
            <a:pPr algn="r" indent="0" marL="0">
              <a:buNone/>
            </a:pPr>
            <a:r>
              <a:rPr lang="en-US" sz="950" b="1" spc="100" kern="0" dirty="0">
                <a:solidFill>
                  <a:srgbClr val="FFFFFF"/>
                </a:solidFill>
                <a:latin typeface="Courier New" pitchFamily="34" charset="0"/>
                <a:ea typeface="Courier New" pitchFamily="34" charset="-122"/>
                <a:cs typeface="Courier New" pitchFamily="34" charset="-120"/>
              </a:rPr>
              <a:t>This is what moved</a:t>
            </a:r>
            <a:endParaRPr lang="en-US" sz="950" dirty="0"/>
          </a:p>
        </p:txBody>
      </p:sp>
      <p:sp>
        <p:nvSpPr>
          <p:cNvPr id="14" name="Shape 12"/>
          <p:cNvSpPr/>
          <p:nvPr/>
        </p:nvSpPr>
        <p:spPr>
          <a:xfrm>
            <a:off x="640080" y="4526280"/>
            <a:ext cx="10881360" cy="1298448"/>
          </a:xfrm>
          <a:prstGeom prst="roundRect">
            <a:avLst>
              <a:gd name="adj" fmla="val 4225"/>
            </a:avLst>
          </a:prstGeom>
          <a:solidFill>
            <a:srgbClr val="18A7B8"/>
          </a:solidFill>
          <a:ln w="12700">
            <a:solidFill>
              <a:srgbClr val="18A7B8"/>
            </a:solidFill>
            <a:prstDash val="solid"/>
          </a:ln>
        </p:spPr>
      </p:sp>
      <p:sp>
        <p:nvSpPr>
          <p:cNvPr id="15" name="Text 13"/>
          <p:cNvSpPr/>
          <p:nvPr/>
        </p:nvSpPr>
        <p:spPr>
          <a:xfrm>
            <a:off x="914400" y="4910328"/>
            <a:ext cx="457200" cy="502920"/>
          </a:xfrm>
          <a:prstGeom prst="rect">
            <a:avLst/>
          </a:prstGeom>
          <a:noFill/>
          <a:ln/>
        </p:spPr>
        <p:txBody>
          <a:bodyPr wrap="square" lIns="0" tIns="0" rIns="0" bIns="0" rtlCol="0" anchor="ctr"/>
          <a:lstStyle/>
          <a:p>
            <a:pPr algn="ctr" indent="0" marL="0">
              <a:buNone/>
            </a:pPr>
            <a:r>
              <a:rPr lang="en-US" sz="3000" b="1" dirty="0">
                <a:solidFill>
                  <a:srgbClr val="FFFFFF"/>
                </a:solidFill>
                <a:latin typeface="Cambria" pitchFamily="34" charset="0"/>
                <a:ea typeface="Cambria" pitchFamily="34" charset="-122"/>
                <a:cs typeface="Cambria" pitchFamily="34" charset="-120"/>
              </a:rPr>
              <a:t>3</a:t>
            </a:r>
            <a:endParaRPr lang="en-US" sz="3000" dirty="0"/>
          </a:p>
        </p:txBody>
      </p:sp>
      <p:sp>
        <p:nvSpPr>
          <p:cNvPr id="16" name="Text 14"/>
          <p:cNvSpPr/>
          <p:nvPr/>
        </p:nvSpPr>
        <p:spPr>
          <a:xfrm>
            <a:off x="1554480" y="4727448"/>
            <a:ext cx="6949440" cy="27432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ourier New" pitchFamily="34" charset="0"/>
                <a:ea typeface="Courier New" pitchFamily="34" charset="-122"/>
                <a:cs typeface="Courier New" pitchFamily="34" charset="-120"/>
              </a:rPr>
              <a:t>VENDOR &amp; ICT SOURCE ALLOWABILITY</a:t>
            </a:r>
            <a:endParaRPr lang="en-US" sz="1100" dirty="0"/>
          </a:p>
        </p:txBody>
      </p:sp>
      <p:sp>
        <p:nvSpPr>
          <p:cNvPr id="17" name="Text 15"/>
          <p:cNvSpPr/>
          <p:nvPr/>
        </p:nvSpPr>
        <p:spPr>
          <a:xfrm>
            <a:off x="1554480" y="5038344"/>
            <a:ext cx="7863840" cy="685800"/>
          </a:xfrm>
          <a:prstGeom prst="rect">
            <a:avLst/>
          </a:prstGeom>
          <a:noFill/>
          <a:ln/>
        </p:spPr>
        <p:txBody>
          <a:bodyPr wrap="square" lIns="0" tIns="0" rIns="0" bIns="0" rtlCol="0" anchor="ctr"/>
          <a:lstStyle/>
          <a:p>
            <a:pPr indent="0" marL="0">
              <a:lnSpc>
                <a:spcPts val="1600"/>
              </a:lnSpc>
              <a:buNone/>
            </a:pPr>
            <a:r>
              <a:rPr lang="en-US" sz="1250" dirty="0">
                <a:solidFill>
                  <a:srgbClr val="FFFFFF"/>
                </a:solidFill>
                <a:latin typeface="Calibri" pitchFamily="34" charset="0"/>
                <a:ea typeface="Calibri" pitchFamily="34" charset="-122"/>
                <a:cs typeface="Calibri" pitchFamily="34" charset="-120"/>
              </a:rPr>
              <a:t>Governed independently through acquisition, program and supply-chain direction. A service can satisfy every cyber requirement and still be excluded from a covered contract.</a:t>
            </a:r>
            <a:endParaRPr lang="en-US" sz="1250" dirty="0"/>
          </a:p>
        </p:txBody>
      </p:sp>
      <p:sp>
        <p:nvSpPr>
          <p:cNvPr id="18" name="Text 16"/>
          <p:cNvSpPr/>
          <p:nvPr/>
        </p:nvSpPr>
        <p:spPr>
          <a:xfrm>
            <a:off x="9235440" y="4745736"/>
            <a:ext cx="2011680" cy="274320"/>
          </a:xfrm>
          <a:prstGeom prst="rect">
            <a:avLst/>
          </a:prstGeom>
          <a:noFill/>
          <a:ln/>
        </p:spPr>
        <p:txBody>
          <a:bodyPr wrap="square" lIns="0" tIns="0" rIns="0" bIns="0" rtlCol="0" anchor="ctr"/>
          <a:lstStyle/>
          <a:p>
            <a:pPr algn="r" indent="0" marL="0">
              <a:buNone/>
            </a:pPr>
            <a:r>
              <a:rPr lang="en-US" sz="950" b="1" spc="100" kern="0" dirty="0">
                <a:solidFill>
                  <a:srgbClr val="FFFFFF"/>
                </a:solidFill>
                <a:latin typeface="Courier New" pitchFamily="34" charset="0"/>
                <a:ea typeface="Courier New" pitchFamily="34" charset="-122"/>
                <a:cs typeface="Courier New" pitchFamily="34" charset="-120"/>
              </a:rPr>
              <a:t>Independent gate</a:t>
            </a:r>
            <a:endParaRPr lang="en-US" sz="950" dirty="0"/>
          </a:p>
        </p:txBody>
      </p:sp>
      <p:sp>
        <p:nvSpPr>
          <p:cNvPr id="19" name="Text 17"/>
          <p:cNvSpPr/>
          <p:nvPr/>
        </p:nvSpPr>
        <p:spPr>
          <a:xfrm>
            <a:off x="640080" y="5989320"/>
            <a:ext cx="10881360" cy="365760"/>
          </a:xfrm>
          <a:prstGeom prst="rect">
            <a:avLst/>
          </a:prstGeom>
          <a:noFill/>
          <a:ln/>
        </p:spPr>
        <p:txBody>
          <a:bodyPr wrap="square" lIns="0" tIns="0" rIns="0" bIns="0" rtlCol="0" anchor="ctr"/>
          <a:lstStyle/>
          <a:p>
            <a:pPr algn="ctr" indent="0" marL="0">
              <a:buNone/>
            </a:pPr>
            <a:r>
              <a:rPr lang="en-US" sz="1350" i="1" dirty="0">
                <a:solidFill>
                  <a:srgbClr val="5A6E7E"/>
                </a:solidFill>
                <a:latin typeface="Calibri" pitchFamily="34" charset="0"/>
                <a:ea typeface="Calibri" pitchFamily="34" charset="-122"/>
                <a:cs typeface="Calibri" pitchFamily="34" charset="-120"/>
              </a:rPr>
              <a:t>Teams that had already separated these layers changed exactly one line in their plan — the phase calendar — and kept going.</a:t>
            </a:r>
            <a:endParaRPr lang="en-US" sz="1350" dirty="0"/>
          </a:p>
        </p:txBody>
      </p:sp>
      <p:sp>
        <p:nvSpPr>
          <p:cNvPr id="20" name="Text 18"/>
          <p:cNvSpPr/>
          <p:nvPr/>
        </p:nvSpPr>
        <p:spPr>
          <a:xfrm>
            <a:off x="640080" y="6400800"/>
            <a:ext cx="8778240" cy="237744"/>
          </a:xfrm>
          <a:prstGeom prst="rect">
            <a:avLst/>
          </a:prstGeom>
          <a:noFill/>
          <a:ln/>
        </p:spPr>
        <p:txBody>
          <a:bodyPr wrap="square" lIns="0" tIns="0" rIns="0" bIns="0" rtlCol="0" anchor="ctr"/>
          <a:lstStyle/>
          <a:p>
            <a:pPr indent="0" marL="0">
              <a:buNone/>
            </a:pPr>
            <a:r>
              <a:rPr lang="en-US" sz="800" spc="100" kern="0" dirty="0">
                <a:solidFill>
                  <a:srgbClr val="9FB2BF"/>
                </a:solidFill>
                <a:latin typeface="Courier New" pitchFamily="34" charset="0"/>
                <a:ea typeface="Courier New" pitchFamily="34" charset="-122"/>
                <a:cs typeface="Courier New" pitchFamily="34" charset="-120"/>
              </a:rPr>
              <a:t>BRILLIANT AT THE BASICS · INDEPENDENT DIB RESOURCE CENTER · NOT LEGAL ADVICE</a:t>
            </a:r>
            <a:endParaRPr lang="en-US" sz="800" dirty="0"/>
          </a:p>
        </p:txBody>
      </p:sp>
      <p:sp>
        <p:nvSpPr>
          <p:cNvPr id="21" name="Text 19"/>
          <p:cNvSpPr/>
          <p:nvPr/>
        </p:nvSpPr>
        <p:spPr>
          <a:xfrm>
            <a:off x="10972800" y="6400800"/>
            <a:ext cx="548640" cy="237744"/>
          </a:xfrm>
          <a:prstGeom prst="rect">
            <a:avLst/>
          </a:prstGeom>
          <a:noFill/>
          <a:ln/>
        </p:spPr>
        <p:txBody>
          <a:bodyPr wrap="square" lIns="0" tIns="0" rIns="0" bIns="0" rtlCol="0" anchor="ctr"/>
          <a:lstStyle/>
          <a:p>
            <a:pPr algn="r" indent="0" marL="0">
              <a:buNone/>
            </a:pPr>
            <a:r>
              <a:rPr lang="en-US" sz="800" dirty="0">
                <a:solidFill>
                  <a:srgbClr val="9FB2BF"/>
                </a:solidFill>
                <a:latin typeface="Courier New" pitchFamily="34" charset="0"/>
                <a:ea typeface="Courier New" pitchFamily="34" charset="-122"/>
                <a:cs typeface="Courier New" pitchFamily="34" charset="-120"/>
              </a:rPr>
              <a:t>04</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29184"/>
            <a:ext cx="7315200" cy="256032"/>
          </a:xfrm>
          <a:prstGeom prst="rect">
            <a:avLst/>
          </a:prstGeom>
          <a:noFill/>
          <a:ln/>
        </p:spPr>
        <p:txBody>
          <a:bodyPr wrap="square" lIns="0" tIns="0" rIns="0" bIns="0" rtlCol="0" anchor="ctr"/>
          <a:lstStyle/>
          <a:p>
            <a:pPr indent="0" marL="0">
              <a:buNone/>
            </a:pPr>
            <a:r>
              <a:rPr lang="en-US" sz="1000" b="1" spc="200" kern="0" dirty="0">
                <a:solidFill>
                  <a:srgbClr val="0B5CAD"/>
                </a:solidFill>
                <a:latin typeface="Courier New" pitchFamily="34" charset="0"/>
                <a:ea typeface="Courier New" pitchFamily="34" charset="-122"/>
                <a:cs typeface="Courier New" pitchFamily="34" charset="-120"/>
              </a:rPr>
              <a:t>THE GATE MOST PROGRAMS SKIP</a:t>
            </a:r>
            <a:endParaRPr lang="en-US" sz="1000" dirty="0"/>
          </a:p>
        </p:txBody>
      </p:sp>
      <p:sp>
        <p:nvSpPr>
          <p:cNvPr id="3" name="Text 1"/>
          <p:cNvSpPr/>
          <p:nvPr/>
        </p:nvSpPr>
        <p:spPr>
          <a:xfrm>
            <a:off x="640080" y="694944"/>
            <a:ext cx="10881360" cy="822960"/>
          </a:xfrm>
          <a:prstGeom prst="rect">
            <a:avLst/>
          </a:prstGeom>
          <a:noFill/>
          <a:ln/>
        </p:spPr>
        <p:txBody>
          <a:bodyPr wrap="square" lIns="0" tIns="0" rIns="0" bIns="0" rtlCol="0" anchor="ctr"/>
          <a:lstStyle/>
          <a:p>
            <a:pPr indent="0" marL="0">
              <a:buNone/>
            </a:pPr>
            <a:r>
              <a:rPr lang="en-US" sz="3400" b="1" dirty="0">
                <a:solidFill>
                  <a:srgbClr val="071A2B"/>
                </a:solidFill>
                <a:latin typeface="Cambria" pitchFamily="34" charset="0"/>
                <a:ea typeface="Cambria" pitchFamily="34" charset="-122"/>
                <a:cs typeface="Cambria" pitchFamily="34" charset="-120"/>
              </a:rPr>
              <a:t>Every technology decision passes four gates</a:t>
            </a:r>
            <a:endParaRPr lang="en-US" sz="3400" dirty="0"/>
          </a:p>
        </p:txBody>
      </p:sp>
      <p:sp>
        <p:nvSpPr>
          <p:cNvPr id="4" name="Shape 2"/>
          <p:cNvSpPr/>
          <p:nvPr/>
        </p:nvSpPr>
        <p:spPr>
          <a:xfrm>
            <a:off x="640080" y="1737360"/>
            <a:ext cx="2576322" cy="2103120"/>
          </a:xfrm>
          <a:prstGeom prst="roundRect">
            <a:avLst>
              <a:gd name="adj" fmla="val 3043"/>
            </a:avLst>
          </a:prstGeom>
          <a:solidFill>
            <a:srgbClr val="E5EDF2"/>
          </a:solidFill>
          <a:ln w="12700">
            <a:solidFill>
              <a:srgbClr val="9FB2BF"/>
            </a:solidFill>
            <a:prstDash val="solid"/>
          </a:ln>
        </p:spPr>
      </p:sp>
      <p:sp>
        <p:nvSpPr>
          <p:cNvPr id="5" name="Text 3"/>
          <p:cNvSpPr/>
          <p:nvPr/>
        </p:nvSpPr>
        <p:spPr>
          <a:xfrm>
            <a:off x="868680" y="1965960"/>
            <a:ext cx="2119122" cy="228600"/>
          </a:xfrm>
          <a:prstGeom prst="rect">
            <a:avLst/>
          </a:prstGeom>
          <a:noFill/>
          <a:ln/>
        </p:spPr>
        <p:txBody>
          <a:bodyPr wrap="square" lIns="0" tIns="0" rIns="0" bIns="0" rtlCol="0" anchor="ctr"/>
          <a:lstStyle/>
          <a:p>
            <a:pPr indent="0" marL="0">
              <a:buNone/>
            </a:pPr>
            <a:r>
              <a:rPr lang="en-US" sz="950" b="1" spc="150" kern="0" dirty="0">
                <a:solidFill>
                  <a:srgbClr val="5A6E7E"/>
                </a:solidFill>
                <a:latin typeface="Courier New" pitchFamily="34" charset="0"/>
                <a:ea typeface="Courier New" pitchFamily="34" charset="-122"/>
                <a:cs typeface="Courier New" pitchFamily="34" charset="-120"/>
              </a:rPr>
              <a:t>GATE 1</a:t>
            </a:r>
            <a:endParaRPr lang="en-US" sz="950" dirty="0"/>
          </a:p>
        </p:txBody>
      </p:sp>
      <p:sp>
        <p:nvSpPr>
          <p:cNvPr id="6" name="Text 4"/>
          <p:cNvSpPr/>
          <p:nvPr/>
        </p:nvSpPr>
        <p:spPr>
          <a:xfrm>
            <a:off x="868680" y="2267712"/>
            <a:ext cx="2119122" cy="548640"/>
          </a:xfrm>
          <a:prstGeom prst="rect">
            <a:avLst/>
          </a:prstGeom>
          <a:noFill/>
          <a:ln/>
        </p:spPr>
        <p:txBody>
          <a:bodyPr wrap="square" lIns="0" tIns="0" rIns="0" bIns="0" rtlCol="0" anchor="ctr"/>
          <a:lstStyle/>
          <a:p>
            <a:pPr indent="0" marL="0">
              <a:buNone/>
            </a:pPr>
            <a:r>
              <a:rPr lang="en-US" sz="1700" b="1" dirty="0">
                <a:solidFill>
                  <a:srgbClr val="101B24"/>
                </a:solidFill>
                <a:latin typeface="Cambria" pitchFamily="34" charset="0"/>
                <a:ea typeface="Cambria" pitchFamily="34" charset="-122"/>
                <a:cs typeface="Cambria" pitchFamily="34" charset="-120"/>
              </a:rPr>
              <a:t>Data authority</a:t>
            </a:r>
            <a:endParaRPr lang="en-US" sz="1700" dirty="0"/>
          </a:p>
        </p:txBody>
      </p:sp>
      <p:sp>
        <p:nvSpPr>
          <p:cNvPr id="7" name="Text 5"/>
          <p:cNvSpPr/>
          <p:nvPr/>
        </p:nvSpPr>
        <p:spPr>
          <a:xfrm>
            <a:off x="868680" y="2880360"/>
            <a:ext cx="2119122" cy="777240"/>
          </a:xfrm>
          <a:prstGeom prst="rect">
            <a:avLst/>
          </a:prstGeom>
          <a:noFill/>
          <a:ln/>
        </p:spPr>
        <p:txBody>
          <a:bodyPr wrap="square" lIns="0" tIns="0" rIns="0" bIns="0" rtlCol="0" anchor="ctr"/>
          <a:lstStyle/>
          <a:p>
            <a:pPr indent="0" marL="0">
              <a:lnSpc>
                <a:spcPts val="1500"/>
              </a:lnSpc>
              <a:buNone/>
            </a:pPr>
            <a:r>
              <a:rPr lang="en-US" sz="1150" dirty="0">
                <a:solidFill>
                  <a:srgbClr val="5A6E7E"/>
                </a:solidFill>
                <a:latin typeface="Calibri" pitchFamily="34" charset="0"/>
                <a:ea typeface="Calibri" pitchFamily="34" charset="-122"/>
                <a:cs typeface="Calibri" pitchFamily="34" charset="-120"/>
              </a:rPr>
              <a:t>What information is involved — FCI, CUI, CDI, export-controlled?</a:t>
            </a:r>
            <a:endParaRPr lang="en-US" sz="1150" dirty="0"/>
          </a:p>
        </p:txBody>
      </p:sp>
      <p:sp>
        <p:nvSpPr>
          <p:cNvPr id="8" name="Text 6"/>
          <p:cNvSpPr/>
          <p:nvPr/>
        </p:nvSpPr>
        <p:spPr>
          <a:xfrm>
            <a:off x="3225546" y="2606040"/>
            <a:ext cx="201168" cy="365760"/>
          </a:xfrm>
          <a:prstGeom prst="rect">
            <a:avLst/>
          </a:prstGeom>
          <a:noFill/>
          <a:ln/>
        </p:spPr>
        <p:txBody>
          <a:bodyPr wrap="square" lIns="0" tIns="0" rIns="0" bIns="0" rtlCol="0" anchor="ctr"/>
          <a:lstStyle/>
          <a:p>
            <a:pPr algn="ctr" indent="0" marL="0">
              <a:buNone/>
            </a:pPr>
            <a:r>
              <a:rPr lang="en-US" sz="1500" dirty="0">
                <a:solidFill>
                  <a:srgbClr val="9FB2BF"/>
                </a:solidFill>
                <a:latin typeface="Calibri" pitchFamily="34" charset="0"/>
                <a:ea typeface="Calibri" pitchFamily="34" charset="-122"/>
                <a:cs typeface="Calibri" pitchFamily="34" charset="-120"/>
              </a:rPr>
              <a:t>→</a:t>
            </a:r>
            <a:endParaRPr lang="en-US" sz="1500" dirty="0"/>
          </a:p>
        </p:txBody>
      </p:sp>
      <p:sp>
        <p:nvSpPr>
          <p:cNvPr id="9" name="Shape 7"/>
          <p:cNvSpPr/>
          <p:nvPr/>
        </p:nvSpPr>
        <p:spPr>
          <a:xfrm>
            <a:off x="3417570" y="1737360"/>
            <a:ext cx="2576322" cy="2103120"/>
          </a:xfrm>
          <a:prstGeom prst="roundRect">
            <a:avLst>
              <a:gd name="adj" fmla="val 3043"/>
            </a:avLst>
          </a:prstGeom>
          <a:solidFill>
            <a:srgbClr val="E5EDF2"/>
          </a:solidFill>
          <a:ln w="12700">
            <a:solidFill>
              <a:srgbClr val="9FB2BF"/>
            </a:solidFill>
            <a:prstDash val="solid"/>
          </a:ln>
        </p:spPr>
      </p:sp>
      <p:sp>
        <p:nvSpPr>
          <p:cNvPr id="10" name="Text 8"/>
          <p:cNvSpPr/>
          <p:nvPr/>
        </p:nvSpPr>
        <p:spPr>
          <a:xfrm>
            <a:off x="3646170" y="1965960"/>
            <a:ext cx="2119122" cy="228600"/>
          </a:xfrm>
          <a:prstGeom prst="rect">
            <a:avLst/>
          </a:prstGeom>
          <a:noFill/>
          <a:ln/>
        </p:spPr>
        <p:txBody>
          <a:bodyPr wrap="square" lIns="0" tIns="0" rIns="0" bIns="0" rtlCol="0" anchor="ctr"/>
          <a:lstStyle/>
          <a:p>
            <a:pPr indent="0" marL="0">
              <a:buNone/>
            </a:pPr>
            <a:r>
              <a:rPr lang="en-US" sz="950" b="1" spc="150" kern="0" dirty="0">
                <a:solidFill>
                  <a:srgbClr val="5A6E7E"/>
                </a:solidFill>
                <a:latin typeface="Courier New" pitchFamily="34" charset="0"/>
                <a:ea typeface="Courier New" pitchFamily="34" charset="-122"/>
                <a:cs typeface="Courier New" pitchFamily="34" charset="-120"/>
              </a:rPr>
              <a:t>GATE 2</a:t>
            </a:r>
            <a:endParaRPr lang="en-US" sz="950" dirty="0"/>
          </a:p>
        </p:txBody>
      </p:sp>
      <p:sp>
        <p:nvSpPr>
          <p:cNvPr id="11" name="Text 9"/>
          <p:cNvSpPr/>
          <p:nvPr/>
        </p:nvSpPr>
        <p:spPr>
          <a:xfrm>
            <a:off x="3646170" y="2267712"/>
            <a:ext cx="2119122" cy="548640"/>
          </a:xfrm>
          <a:prstGeom prst="rect">
            <a:avLst/>
          </a:prstGeom>
          <a:noFill/>
          <a:ln/>
        </p:spPr>
        <p:txBody>
          <a:bodyPr wrap="square" lIns="0" tIns="0" rIns="0" bIns="0" rtlCol="0" anchor="ctr"/>
          <a:lstStyle/>
          <a:p>
            <a:pPr indent="0" marL="0">
              <a:buNone/>
            </a:pPr>
            <a:r>
              <a:rPr lang="en-US" sz="1700" b="1" dirty="0">
                <a:solidFill>
                  <a:srgbClr val="101B24"/>
                </a:solidFill>
                <a:latin typeface="Cambria" pitchFamily="34" charset="0"/>
                <a:ea typeface="Cambria" pitchFamily="34" charset="-122"/>
                <a:cs typeface="Cambria" pitchFamily="34" charset="-120"/>
              </a:rPr>
              <a:t>Cybersecurity baseline</a:t>
            </a:r>
            <a:endParaRPr lang="en-US" sz="1700" dirty="0"/>
          </a:p>
        </p:txBody>
      </p:sp>
      <p:sp>
        <p:nvSpPr>
          <p:cNvPr id="12" name="Text 10"/>
          <p:cNvSpPr/>
          <p:nvPr/>
        </p:nvSpPr>
        <p:spPr>
          <a:xfrm>
            <a:off x="3646170" y="2880360"/>
            <a:ext cx="2119122" cy="777240"/>
          </a:xfrm>
          <a:prstGeom prst="rect">
            <a:avLst/>
          </a:prstGeom>
          <a:noFill/>
          <a:ln/>
        </p:spPr>
        <p:txBody>
          <a:bodyPr wrap="square" lIns="0" tIns="0" rIns="0" bIns="0" rtlCol="0" anchor="ctr"/>
          <a:lstStyle/>
          <a:p>
            <a:pPr indent="0" marL="0">
              <a:lnSpc>
                <a:spcPts val="1500"/>
              </a:lnSpc>
              <a:buNone/>
            </a:pPr>
            <a:r>
              <a:rPr lang="en-US" sz="1150" dirty="0">
                <a:solidFill>
                  <a:srgbClr val="5A6E7E"/>
                </a:solidFill>
                <a:latin typeface="Calibri" pitchFamily="34" charset="0"/>
                <a:ea typeface="Calibri" pitchFamily="34" charset="-122"/>
                <a:cs typeface="Calibri" pitchFamily="34" charset="-120"/>
              </a:rPr>
              <a:t>Which FAR, DFARS, NIST and CMMC duties apply?</a:t>
            </a:r>
            <a:endParaRPr lang="en-US" sz="1150" dirty="0"/>
          </a:p>
        </p:txBody>
      </p:sp>
      <p:sp>
        <p:nvSpPr>
          <p:cNvPr id="13" name="Text 11"/>
          <p:cNvSpPr/>
          <p:nvPr/>
        </p:nvSpPr>
        <p:spPr>
          <a:xfrm>
            <a:off x="6003036" y="2606040"/>
            <a:ext cx="201168" cy="365760"/>
          </a:xfrm>
          <a:prstGeom prst="rect">
            <a:avLst/>
          </a:prstGeom>
          <a:noFill/>
          <a:ln/>
        </p:spPr>
        <p:txBody>
          <a:bodyPr wrap="square" lIns="0" tIns="0" rIns="0" bIns="0" rtlCol="0" anchor="ctr"/>
          <a:lstStyle/>
          <a:p>
            <a:pPr algn="ctr" indent="0" marL="0">
              <a:buNone/>
            </a:pPr>
            <a:r>
              <a:rPr lang="en-US" sz="1500" dirty="0">
                <a:solidFill>
                  <a:srgbClr val="9FB2BF"/>
                </a:solidFill>
                <a:latin typeface="Calibri" pitchFamily="34" charset="0"/>
                <a:ea typeface="Calibri" pitchFamily="34" charset="-122"/>
                <a:cs typeface="Calibri" pitchFamily="34" charset="-120"/>
              </a:rPr>
              <a:t>→</a:t>
            </a:r>
            <a:endParaRPr lang="en-US" sz="1500" dirty="0"/>
          </a:p>
        </p:txBody>
      </p:sp>
      <p:sp>
        <p:nvSpPr>
          <p:cNvPr id="14" name="Shape 12"/>
          <p:cNvSpPr/>
          <p:nvPr/>
        </p:nvSpPr>
        <p:spPr>
          <a:xfrm>
            <a:off x="6195060" y="1737360"/>
            <a:ext cx="2576322" cy="2103120"/>
          </a:xfrm>
          <a:prstGeom prst="roundRect">
            <a:avLst>
              <a:gd name="adj" fmla="val 3043"/>
            </a:avLst>
          </a:prstGeom>
          <a:solidFill>
            <a:srgbClr val="E5EDF2"/>
          </a:solidFill>
          <a:ln w="12700">
            <a:solidFill>
              <a:srgbClr val="9FB2BF"/>
            </a:solidFill>
            <a:prstDash val="solid"/>
          </a:ln>
        </p:spPr>
      </p:sp>
      <p:sp>
        <p:nvSpPr>
          <p:cNvPr id="15" name="Text 13"/>
          <p:cNvSpPr/>
          <p:nvPr/>
        </p:nvSpPr>
        <p:spPr>
          <a:xfrm>
            <a:off x="6423660" y="1965960"/>
            <a:ext cx="2119122" cy="228600"/>
          </a:xfrm>
          <a:prstGeom prst="rect">
            <a:avLst/>
          </a:prstGeom>
          <a:noFill/>
          <a:ln/>
        </p:spPr>
        <p:txBody>
          <a:bodyPr wrap="square" lIns="0" tIns="0" rIns="0" bIns="0" rtlCol="0" anchor="ctr"/>
          <a:lstStyle/>
          <a:p>
            <a:pPr indent="0" marL="0">
              <a:buNone/>
            </a:pPr>
            <a:r>
              <a:rPr lang="en-US" sz="950" b="1" spc="150" kern="0" dirty="0">
                <a:solidFill>
                  <a:srgbClr val="5A6E7E"/>
                </a:solidFill>
                <a:latin typeface="Courier New" pitchFamily="34" charset="0"/>
                <a:ea typeface="Courier New" pitchFamily="34" charset="-122"/>
                <a:cs typeface="Courier New" pitchFamily="34" charset="-120"/>
              </a:rPr>
              <a:t>GATE 3</a:t>
            </a:r>
            <a:endParaRPr lang="en-US" sz="950" dirty="0"/>
          </a:p>
        </p:txBody>
      </p:sp>
      <p:sp>
        <p:nvSpPr>
          <p:cNvPr id="16" name="Text 14"/>
          <p:cNvSpPr/>
          <p:nvPr/>
        </p:nvSpPr>
        <p:spPr>
          <a:xfrm>
            <a:off x="6423660" y="2267712"/>
            <a:ext cx="2119122" cy="548640"/>
          </a:xfrm>
          <a:prstGeom prst="rect">
            <a:avLst/>
          </a:prstGeom>
          <a:noFill/>
          <a:ln/>
        </p:spPr>
        <p:txBody>
          <a:bodyPr wrap="square" lIns="0" tIns="0" rIns="0" bIns="0" rtlCol="0" anchor="ctr"/>
          <a:lstStyle/>
          <a:p>
            <a:pPr indent="0" marL="0">
              <a:buNone/>
            </a:pPr>
            <a:r>
              <a:rPr lang="en-US" sz="1700" b="1" dirty="0">
                <a:solidFill>
                  <a:srgbClr val="101B24"/>
                </a:solidFill>
                <a:latin typeface="Cambria" pitchFamily="34" charset="0"/>
                <a:ea typeface="Cambria" pitchFamily="34" charset="-122"/>
                <a:cs typeface="Cambria" pitchFamily="34" charset="-120"/>
              </a:rPr>
              <a:t>Offering qualification</a:t>
            </a:r>
            <a:endParaRPr lang="en-US" sz="1700" dirty="0"/>
          </a:p>
        </p:txBody>
      </p:sp>
      <p:sp>
        <p:nvSpPr>
          <p:cNvPr id="17" name="Text 15"/>
          <p:cNvSpPr/>
          <p:nvPr/>
        </p:nvSpPr>
        <p:spPr>
          <a:xfrm>
            <a:off x="6423660" y="2880360"/>
            <a:ext cx="2119122" cy="777240"/>
          </a:xfrm>
          <a:prstGeom prst="rect">
            <a:avLst/>
          </a:prstGeom>
          <a:noFill/>
          <a:ln/>
        </p:spPr>
        <p:txBody>
          <a:bodyPr wrap="square" lIns="0" tIns="0" rIns="0" bIns="0" rtlCol="0" anchor="ctr"/>
          <a:lstStyle/>
          <a:p>
            <a:pPr indent="0" marL="0">
              <a:lnSpc>
                <a:spcPts val="1500"/>
              </a:lnSpc>
              <a:buNone/>
            </a:pPr>
            <a:r>
              <a:rPr lang="en-US" sz="1150" dirty="0">
                <a:solidFill>
                  <a:srgbClr val="5A6E7E"/>
                </a:solidFill>
                <a:latin typeface="Calibri" pitchFamily="34" charset="0"/>
                <a:ea typeface="Calibri" pitchFamily="34" charset="-122"/>
                <a:cs typeface="Calibri" pitchFamily="34" charset="-120"/>
              </a:rPr>
              <a:t>Does the exact service meet cloud, incident, forensic and scope requirements?</a:t>
            </a:r>
            <a:endParaRPr lang="en-US" sz="1150" dirty="0"/>
          </a:p>
        </p:txBody>
      </p:sp>
      <p:sp>
        <p:nvSpPr>
          <p:cNvPr id="18" name="Text 16"/>
          <p:cNvSpPr/>
          <p:nvPr/>
        </p:nvSpPr>
        <p:spPr>
          <a:xfrm>
            <a:off x="8780526" y="2606040"/>
            <a:ext cx="201168" cy="365760"/>
          </a:xfrm>
          <a:prstGeom prst="rect">
            <a:avLst/>
          </a:prstGeom>
          <a:noFill/>
          <a:ln/>
        </p:spPr>
        <p:txBody>
          <a:bodyPr wrap="square" lIns="0" tIns="0" rIns="0" bIns="0" rtlCol="0" anchor="ctr"/>
          <a:lstStyle/>
          <a:p>
            <a:pPr algn="ctr" indent="0" marL="0">
              <a:buNone/>
            </a:pPr>
            <a:r>
              <a:rPr lang="en-US" sz="1500" dirty="0">
                <a:solidFill>
                  <a:srgbClr val="9FB2BF"/>
                </a:solidFill>
                <a:latin typeface="Calibri" pitchFamily="34" charset="0"/>
                <a:ea typeface="Calibri" pitchFamily="34" charset="-122"/>
                <a:cs typeface="Calibri" pitchFamily="34" charset="-120"/>
              </a:rPr>
              <a:t>→</a:t>
            </a:r>
            <a:endParaRPr lang="en-US" sz="1500" dirty="0"/>
          </a:p>
        </p:txBody>
      </p:sp>
      <p:sp>
        <p:nvSpPr>
          <p:cNvPr id="19" name="Shape 17"/>
          <p:cNvSpPr/>
          <p:nvPr/>
        </p:nvSpPr>
        <p:spPr>
          <a:xfrm>
            <a:off x="8972550" y="1737360"/>
            <a:ext cx="2576322" cy="2103120"/>
          </a:xfrm>
          <a:prstGeom prst="roundRect">
            <a:avLst>
              <a:gd name="adj" fmla="val 3043"/>
            </a:avLst>
          </a:prstGeom>
          <a:solidFill>
            <a:srgbClr val="0D263A"/>
          </a:solidFill>
          <a:ln w="12700">
            <a:solidFill>
              <a:srgbClr val="0D263A"/>
            </a:solidFill>
            <a:prstDash val="solid"/>
          </a:ln>
        </p:spPr>
      </p:sp>
      <p:sp>
        <p:nvSpPr>
          <p:cNvPr id="20" name="Text 18"/>
          <p:cNvSpPr/>
          <p:nvPr/>
        </p:nvSpPr>
        <p:spPr>
          <a:xfrm>
            <a:off x="9201150" y="1965960"/>
            <a:ext cx="2119122" cy="228600"/>
          </a:xfrm>
          <a:prstGeom prst="rect">
            <a:avLst/>
          </a:prstGeom>
          <a:noFill/>
          <a:ln/>
        </p:spPr>
        <p:txBody>
          <a:bodyPr wrap="square" lIns="0" tIns="0" rIns="0" bIns="0" rtlCol="0" anchor="ctr"/>
          <a:lstStyle/>
          <a:p>
            <a:pPr indent="0" marL="0">
              <a:buNone/>
            </a:pPr>
            <a:r>
              <a:rPr lang="en-US" sz="950" b="1" spc="150" kern="0" dirty="0">
                <a:solidFill>
                  <a:srgbClr val="18A7B8"/>
                </a:solidFill>
                <a:latin typeface="Courier New" pitchFamily="34" charset="0"/>
                <a:ea typeface="Courier New" pitchFamily="34" charset="-122"/>
                <a:cs typeface="Courier New" pitchFamily="34" charset="-120"/>
              </a:rPr>
              <a:t>GATE 4</a:t>
            </a:r>
            <a:endParaRPr lang="en-US" sz="950" dirty="0"/>
          </a:p>
        </p:txBody>
      </p:sp>
      <p:sp>
        <p:nvSpPr>
          <p:cNvPr id="21" name="Text 19"/>
          <p:cNvSpPr/>
          <p:nvPr/>
        </p:nvSpPr>
        <p:spPr>
          <a:xfrm>
            <a:off x="9201150" y="2267712"/>
            <a:ext cx="2119122" cy="548640"/>
          </a:xfrm>
          <a:prstGeom prst="rect">
            <a:avLst/>
          </a:prstGeom>
          <a:noFill/>
          <a:ln/>
        </p:spPr>
        <p:txBody>
          <a:bodyPr wrap="square" lIns="0" tIns="0" rIns="0" bIns="0" rtlCol="0" anchor="ctr"/>
          <a:lstStyle/>
          <a:p>
            <a:pPr indent="0" marL="0">
              <a:buNone/>
            </a:pPr>
            <a:r>
              <a:rPr lang="en-US" sz="1700" b="1" dirty="0">
                <a:solidFill>
                  <a:srgbClr val="FFFFFF"/>
                </a:solidFill>
                <a:latin typeface="Cambria" pitchFamily="34" charset="0"/>
                <a:ea typeface="Cambria" pitchFamily="34" charset="-122"/>
                <a:cs typeface="Cambria" pitchFamily="34" charset="-120"/>
              </a:rPr>
              <a:t>Source allowability</a:t>
            </a:r>
            <a:endParaRPr lang="en-US" sz="1700" dirty="0"/>
          </a:p>
        </p:txBody>
      </p:sp>
      <p:sp>
        <p:nvSpPr>
          <p:cNvPr id="22" name="Text 20"/>
          <p:cNvSpPr/>
          <p:nvPr/>
        </p:nvSpPr>
        <p:spPr>
          <a:xfrm>
            <a:off x="9201150" y="2880360"/>
            <a:ext cx="2119122" cy="777240"/>
          </a:xfrm>
          <a:prstGeom prst="rect">
            <a:avLst/>
          </a:prstGeom>
          <a:noFill/>
          <a:ln/>
        </p:spPr>
        <p:txBody>
          <a:bodyPr wrap="square" lIns="0" tIns="0" rIns="0" bIns="0" rtlCol="0" anchor="ctr"/>
          <a:lstStyle/>
          <a:p>
            <a:pPr indent="0" marL="0">
              <a:lnSpc>
                <a:spcPts val="1500"/>
              </a:lnSpc>
              <a:buNone/>
            </a:pPr>
            <a:r>
              <a:rPr lang="en-US" sz="1150" dirty="0">
                <a:solidFill>
                  <a:srgbClr val="E5EDF2"/>
                </a:solidFill>
                <a:latin typeface="Calibri" pitchFamily="34" charset="0"/>
                <a:ea typeface="Calibri" pitchFamily="34" charset="-122"/>
                <a:cs typeface="Calibri" pitchFamily="34" charset="-120"/>
              </a:rPr>
              <a:t>Is this vendor, model, API and subprocessor permitted for this contract?</a:t>
            </a:r>
            <a:endParaRPr lang="en-US" sz="1150" dirty="0"/>
          </a:p>
        </p:txBody>
      </p:sp>
      <p:sp>
        <p:nvSpPr>
          <p:cNvPr id="23" name="Shape 21"/>
          <p:cNvSpPr/>
          <p:nvPr/>
        </p:nvSpPr>
        <p:spPr>
          <a:xfrm>
            <a:off x="640080" y="4160520"/>
            <a:ext cx="10881360" cy="914400"/>
          </a:xfrm>
          <a:prstGeom prst="roundRect">
            <a:avLst>
              <a:gd name="adj" fmla="val 8000"/>
            </a:avLst>
          </a:prstGeom>
          <a:solidFill>
            <a:srgbClr val="FBEFF1"/>
          </a:solidFill>
          <a:ln w="12700">
            <a:solidFill>
              <a:srgbClr val="E5EDF2"/>
            </a:solidFill>
            <a:prstDash val="solid"/>
          </a:ln>
        </p:spPr>
      </p:sp>
      <p:sp>
        <p:nvSpPr>
          <p:cNvPr id="24" name="Text 22"/>
          <p:cNvSpPr/>
          <p:nvPr/>
        </p:nvSpPr>
        <p:spPr>
          <a:xfrm>
            <a:off x="960120" y="4343400"/>
            <a:ext cx="10241280" cy="274320"/>
          </a:xfrm>
          <a:prstGeom prst="rect">
            <a:avLst/>
          </a:prstGeom>
          <a:noFill/>
          <a:ln/>
        </p:spPr>
        <p:txBody>
          <a:bodyPr wrap="square" lIns="0" tIns="0" rIns="0" bIns="0" rtlCol="0" anchor="ctr"/>
          <a:lstStyle/>
          <a:p>
            <a:pPr indent="0" marL="0">
              <a:buNone/>
            </a:pPr>
            <a:r>
              <a:rPr lang="en-US" sz="1500" b="1" dirty="0">
                <a:solidFill>
                  <a:srgbClr val="A5303F"/>
                </a:solidFill>
                <a:latin typeface="Calibri" pitchFamily="34" charset="0"/>
                <a:ea typeface="Calibri" pitchFamily="34" charset="-122"/>
                <a:cs typeface="Calibri" pitchFamily="34" charset="-120"/>
              </a:rPr>
              <a:t>Every gate must pass independently. Passing three of four is a failure.</a:t>
            </a:r>
            <a:endParaRPr lang="en-US" sz="1500" dirty="0"/>
          </a:p>
        </p:txBody>
      </p:sp>
      <p:sp>
        <p:nvSpPr>
          <p:cNvPr id="25" name="Text 23"/>
          <p:cNvSpPr/>
          <p:nvPr/>
        </p:nvSpPr>
        <p:spPr>
          <a:xfrm>
            <a:off x="960120" y="4626864"/>
            <a:ext cx="10241280" cy="411480"/>
          </a:xfrm>
          <a:prstGeom prst="rect">
            <a:avLst/>
          </a:prstGeom>
          <a:noFill/>
          <a:ln/>
        </p:spPr>
        <p:txBody>
          <a:bodyPr wrap="square" lIns="0" tIns="0" rIns="0" bIns="0" rtlCol="0" anchor="ctr"/>
          <a:lstStyle/>
          <a:p>
            <a:pPr indent="0" marL="0">
              <a:lnSpc>
                <a:spcPts val="1600"/>
              </a:lnSpc>
              <a:buNone/>
            </a:pPr>
            <a:r>
              <a:rPr lang="en-US" sz="1250" dirty="0">
                <a:solidFill>
                  <a:srgbClr val="5A6E7E"/>
                </a:solidFill>
                <a:latin typeface="Calibri" pitchFamily="34" charset="0"/>
                <a:ea typeface="Calibri" pitchFamily="34" charset="-122"/>
                <a:cs typeface="Calibri" pitchFamily="34" charset="-120"/>
              </a:rPr>
              <a:t>A FedRAMP authorization or a CMMC status does not establish that a vendor, service, model or subprocessor is permitted on a given contract. Source allowability is governed separately, under 10 U.S.C. §3252 and DFARS Subpart 239.73.</a:t>
            </a:r>
            <a:endParaRPr lang="en-US" sz="1250" dirty="0"/>
          </a:p>
        </p:txBody>
      </p:sp>
      <p:sp>
        <p:nvSpPr>
          <p:cNvPr id="26" name="Text 24"/>
          <p:cNvSpPr/>
          <p:nvPr/>
        </p:nvSpPr>
        <p:spPr>
          <a:xfrm>
            <a:off x="640080" y="5303520"/>
            <a:ext cx="10881360" cy="457200"/>
          </a:xfrm>
          <a:prstGeom prst="rect">
            <a:avLst/>
          </a:prstGeom>
          <a:noFill/>
          <a:ln/>
        </p:spPr>
        <p:txBody>
          <a:bodyPr wrap="square" lIns="0" tIns="0" rIns="0" bIns="0" rtlCol="0" anchor="ctr"/>
          <a:lstStyle/>
          <a:p>
            <a:pPr algn="ctr" indent="0" marL="0">
              <a:buNone/>
            </a:pPr>
            <a:r>
              <a:rPr lang="en-US" sz="1350" i="1" dirty="0">
                <a:solidFill>
                  <a:srgbClr val="0D263A"/>
                </a:solidFill>
                <a:latin typeface="Calibri" pitchFamily="34" charset="0"/>
                <a:ea typeface="Calibri" pitchFamily="34" charset="-122"/>
                <a:cs typeface="Calibri" pitchFamily="34" charset="-120"/>
              </a:rPr>
              <a:t>Most programs are well built for gates 2 and 3, assume gate 1, and have no process at all for gate 4 — which is exactly the gate that produces short-notice removal work.</a:t>
            </a:r>
            <a:endParaRPr lang="en-US" sz="1350" dirty="0"/>
          </a:p>
        </p:txBody>
      </p:sp>
      <p:sp>
        <p:nvSpPr>
          <p:cNvPr id="27" name="Text 25"/>
          <p:cNvSpPr/>
          <p:nvPr/>
        </p:nvSpPr>
        <p:spPr>
          <a:xfrm>
            <a:off x="640080" y="6400800"/>
            <a:ext cx="8778240" cy="237744"/>
          </a:xfrm>
          <a:prstGeom prst="rect">
            <a:avLst/>
          </a:prstGeom>
          <a:noFill/>
          <a:ln/>
        </p:spPr>
        <p:txBody>
          <a:bodyPr wrap="square" lIns="0" tIns="0" rIns="0" bIns="0" rtlCol="0" anchor="ctr"/>
          <a:lstStyle/>
          <a:p>
            <a:pPr indent="0" marL="0">
              <a:buNone/>
            </a:pPr>
            <a:r>
              <a:rPr lang="en-US" sz="800" spc="100" kern="0" dirty="0">
                <a:solidFill>
                  <a:srgbClr val="9FB2BF"/>
                </a:solidFill>
                <a:latin typeface="Courier New" pitchFamily="34" charset="0"/>
                <a:ea typeface="Courier New" pitchFamily="34" charset="-122"/>
                <a:cs typeface="Courier New" pitchFamily="34" charset="-120"/>
              </a:rPr>
              <a:t>BRILLIANT AT THE BASICS · INDEPENDENT DIB RESOURCE CENTER · NOT LEGAL ADVICE</a:t>
            </a:r>
            <a:endParaRPr lang="en-US" sz="800" dirty="0"/>
          </a:p>
        </p:txBody>
      </p:sp>
      <p:sp>
        <p:nvSpPr>
          <p:cNvPr id="28" name="Text 26"/>
          <p:cNvSpPr/>
          <p:nvPr/>
        </p:nvSpPr>
        <p:spPr>
          <a:xfrm>
            <a:off x="10972800" y="6400800"/>
            <a:ext cx="548640" cy="237744"/>
          </a:xfrm>
          <a:prstGeom prst="rect">
            <a:avLst/>
          </a:prstGeom>
          <a:noFill/>
          <a:ln/>
        </p:spPr>
        <p:txBody>
          <a:bodyPr wrap="square" lIns="0" tIns="0" rIns="0" bIns="0" rtlCol="0" anchor="ctr"/>
          <a:lstStyle/>
          <a:p>
            <a:pPr algn="r" indent="0" marL="0">
              <a:buNone/>
            </a:pPr>
            <a:r>
              <a:rPr lang="en-US" sz="800" dirty="0">
                <a:solidFill>
                  <a:srgbClr val="9FB2BF"/>
                </a:solidFill>
                <a:latin typeface="Courier New" pitchFamily="34" charset="0"/>
                <a:ea typeface="Courier New" pitchFamily="34" charset="-122"/>
                <a:cs typeface="Courier New" pitchFamily="34" charset="-120"/>
              </a:rPr>
              <a:t>05</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29184"/>
            <a:ext cx="7315200" cy="256032"/>
          </a:xfrm>
          <a:prstGeom prst="rect">
            <a:avLst/>
          </a:prstGeom>
          <a:noFill/>
          <a:ln/>
        </p:spPr>
        <p:txBody>
          <a:bodyPr wrap="square" lIns="0" tIns="0" rIns="0" bIns="0" rtlCol="0" anchor="ctr"/>
          <a:lstStyle/>
          <a:p>
            <a:pPr indent="0" marL="0">
              <a:buNone/>
            </a:pPr>
            <a:r>
              <a:rPr lang="en-US" sz="1000" b="1" spc="200" kern="0" dirty="0">
                <a:solidFill>
                  <a:srgbClr val="0B5CAD"/>
                </a:solidFill>
                <a:latin typeface="Courier New" pitchFamily="34" charset="0"/>
                <a:ea typeface="Courier New" pitchFamily="34" charset="-122"/>
                <a:cs typeface="Courier New" pitchFamily="34" charset="-120"/>
              </a:rPr>
              <a:t>THE PLANNING BOUNDARY</a:t>
            </a:r>
            <a:endParaRPr lang="en-US" sz="1000" dirty="0"/>
          </a:p>
        </p:txBody>
      </p:sp>
      <p:sp>
        <p:nvSpPr>
          <p:cNvPr id="3" name="Text 1"/>
          <p:cNvSpPr/>
          <p:nvPr/>
        </p:nvSpPr>
        <p:spPr>
          <a:xfrm>
            <a:off x="640080" y="694944"/>
            <a:ext cx="10881360" cy="822960"/>
          </a:xfrm>
          <a:prstGeom prst="rect">
            <a:avLst/>
          </a:prstGeom>
          <a:noFill/>
          <a:ln/>
        </p:spPr>
        <p:txBody>
          <a:bodyPr wrap="square" lIns="0" tIns="0" rIns="0" bIns="0" rtlCol="0" anchor="ctr"/>
          <a:lstStyle/>
          <a:p>
            <a:pPr indent="0" marL="0">
              <a:buNone/>
            </a:pPr>
            <a:r>
              <a:rPr lang="en-US" sz="3400" b="1" dirty="0">
                <a:solidFill>
                  <a:srgbClr val="071A2B"/>
                </a:solidFill>
                <a:latin typeface="Cambria" pitchFamily="34" charset="0"/>
                <a:ea typeface="Cambria" pitchFamily="34" charset="-122"/>
                <a:cs typeface="Cambria" pitchFamily="34" charset="-120"/>
              </a:rPr>
              <a:t>Rev. 2 is today's baseline. Rev. 3 is planned uplift.</a:t>
            </a:r>
            <a:endParaRPr lang="en-US" sz="3400" dirty="0"/>
          </a:p>
        </p:txBody>
      </p:sp>
      <p:sp>
        <p:nvSpPr>
          <p:cNvPr id="4" name="Shape 2"/>
          <p:cNvSpPr/>
          <p:nvPr/>
        </p:nvSpPr>
        <p:spPr>
          <a:xfrm>
            <a:off x="640080" y="1783080"/>
            <a:ext cx="5257800" cy="2377440"/>
          </a:xfrm>
          <a:prstGeom prst="roundRect">
            <a:avLst>
              <a:gd name="adj" fmla="val 3077"/>
            </a:avLst>
          </a:prstGeom>
          <a:solidFill>
            <a:srgbClr val="F7F5EF"/>
          </a:solidFill>
          <a:ln w="12700">
            <a:solidFill>
              <a:srgbClr val="E5EDF2"/>
            </a:solidFill>
            <a:prstDash val="solid"/>
          </a:ln>
        </p:spPr>
      </p:sp>
      <p:sp>
        <p:nvSpPr>
          <p:cNvPr id="5" name="Text 3"/>
          <p:cNvSpPr/>
          <p:nvPr/>
        </p:nvSpPr>
        <p:spPr>
          <a:xfrm>
            <a:off x="960120" y="2039112"/>
            <a:ext cx="4617720" cy="274320"/>
          </a:xfrm>
          <a:prstGeom prst="rect">
            <a:avLst/>
          </a:prstGeom>
          <a:noFill/>
          <a:ln/>
        </p:spPr>
        <p:txBody>
          <a:bodyPr wrap="square" lIns="0" tIns="0" rIns="0" bIns="0" rtlCol="0" anchor="ctr"/>
          <a:lstStyle/>
          <a:p>
            <a:pPr indent="0" marL="0">
              <a:buNone/>
            </a:pPr>
            <a:r>
              <a:rPr lang="en-US" sz="1000" b="1" spc="150" kern="0" dirty="0">
                <a:solidFill>
                  <a:srgbClr val="0B5CAD"/>
                </a:solidFill>
                <a:latin typeface="Courier New" pitchFamily="34" charset="0"/>
                <a:ea typeface="Courier New" pitchFamily="34" charset="-122"/>
                <a:cs typeface="Courier New" pitchFamily="34" charset="-120"/>
              </a:rPr>
              <a:t>NIST SP 800-171 REV. 2</a:t>
            </a:r>
            <a:endParaRPr lang="en-US" sz="1000" dirty="0"/>
          </a:p>
        </p:txBody>
      </p:sp>
      <p:sp>
        <p:nvSpPr>
          <p:cNvPr id="6" name="Text 4"/>
          <p:cNvSpPr/>
          <p:nvPr/>
        </p:nvSpPr>
        <p:spPr>
          <a:xfrm>
            <a:off x="960120" y="2350008"/>
            <a:ext cx="4617720" cy="365760"/>
          </a:xfrm>
          <a:prstGeom prst="rect">
            <a:avLst/>
          </a:prstGeom>
          <a:noFill/>
          <a:ln/>
        </p:spPr>
        <p:txBody>
          <a:bodyPr wrap="square" lIns="0" tIns="0" rIns="0" bIns="0" rtlCol="0" anchor="ctr"/>
          <a:lstStyle/>
          <a:p>
            <a:pPr indent="0" marL="0">
              <a:buNone/>
            </a:pPr>
            <a:r>
              <a:rPr lang="en-US" sz="2000" b="1" dirty="0">
                <a:solidFill>
                  <a:srgbClr val="071A2B"/>
                </a:solidFill>
                <a:latin typeface="Cambria" pitchFamily="34" charset="0"/>
                <a:ea typeface="Cambria" pitchFamily="34" charset="-122"/>
                <a:cs typeface="Cambria" pitchFamily="34" charset="-120"/>
              </a:rPr>
              <a:t>Your contractual baseline</a:t>
            </a:r>
            <a:endParaRPr lang="en-US" sz="2000" dirty="0"/>
          </a:p>
        </p:txBody>
      </p:sp>
      <p:sp>
        <p:nvSpPr>
          <p:cNvPr id="7" name="Text 5"/>
          <p:cNvSpPr/>
          <p:nvPr/>
        </p:nvSpPr>
        <p:spPr>
          <a:xfrm>
            <a:off x="960120" y="2834640"/>
            <a:ext cx="4617720" cy="1005840"/>
          </a:xfrm>
          <a:prstGeom prst="rect">
            <a:avLst/>
          </a:prstGeom>
          <a:noFill/>
          <a:ln/>
        </p:spPr>
        <p:txBody>
          <a:bodyPr wrap="square" lIns="0" tIns="0" rIns="0" bIns="0" rtlCol="0" anchor="ctr"/>
          <a:lstStyle/>
          <a:p>
            <a:pPr indent="0" marL="0">
              <a:lnSpc>
                <a:spcPts val="1800"/>
              </a:lnSpc>
              <a:buNone/>
            </a:pPr>
            <a:r>
              <a:rPr lang="en-US" sz="1350" dirty="0">
                <a:solidFill>
                  <a:srgbClr val="5A6E7E"/>
                </a:solidFill>
                <a:latin typeface="Calibri" pitchFamily="34" charset="0"/>
                <a:ea typeface="Calibri" pitchFamily="34" charset="-122"/>
                <a:cs typeface="Calibri" pitchFamily="34" charset="-120"/>
              </a:rPr>
              <a:t>Used by CMMC and DFARS 252.204-7012 today. 110 requirements. This is what you are assessed and scored against right now.</a:t>
            </a:r>
            <a:endParaRPr lang="en-US" sz="1350" dirty="0"/>
          </a:p>
        </p:txBody>
      </p:sp>
      <p:sp>
        <p:nvSpPr>
          <p:cNvPr id="8" name="Shape 6"/>
          <p:cNvSpPr/>
          <p:nvPr/>
        </p:nvSpPr>
        <p:spPr>
          <a:xfrm>
            <a:off x="6263640" y="1783080"/>
            <a:ext cx="5257800" cy="2377440"/>
          </a:xfrm>
          <a:prstGeom prst="roundRect">
            <a:avLst>
              <a:gd name="adj" fmla="val 3077"/>
            </a:avLst>
          </a:prstGeom>
          <a:solidFill>
            <a:srgbClr val="EEEAE1"/>
          </a:solidFill>
          <a:ln w="12700">
            <a:solidFill>
              <a:srgbClr val="E5EDF2"/>
            </a:solidFill>
            <a:prstDash val="solid"/>
          </a:ln>
        </p:spPr>
      </p:sp>
      <p:sp>
        <p:nvSpPr>
          <p:cNvPr id="9" name="Text 7"/>
          <p:cNvSpPr/>
          <p:nvPr/>
        </p:nvSpPr>
        <p:spPr>
          <a:xfrm>
            <a:off x="6583680" y="2039112"/>
            <a:ext cx="4617720" cy="274320"/>
          </a:xfrm>
          <a:prstGeom prst="rect">
            <a:avLst/>
          </a:prstGeom>
          <a:noFill/>
          <a:ln/>
        </p:spPr>
        <p:txBody>
          <a:bodyPr wrap="square" lIns="0" tIns="0" rIns="0" bIns="0" rtlCol="0" anchor="ctr"/>
          <a:lstStyle/>
          <a:p>
            <a:pPr indent="0" marL="0">
              <a:buNone/>
            </a:pPr>
            <a:r>
              <a:rPr lang="en-US" sz="1000" b="1" spc="150" kern="0" dirty="0">
                <a:solidFill>
                  <a:srgbClr val="D89B2B"/>
                </a:solidFill>
                <a:latin typeface="Courier New" pitchFamily="34" charset="0"/>
                <a:ea typeface="Courier New" pitchFamily="34" charset="-122"/>
                <a:cs typeface="Courier New" pitchFamily="34" charset="-120"/>
              </a:rPr>
              <a:t>NIST SP 800-171 REV. 3</a:t>
            </a:r>
            <a:endParaRPr lang="en-US" sz="1000" dirty="0"/>
          </a:p>
        </p:txBody>
      </p:sp>
      <p:sp>
        <p:nvSpPr>
          <p:cNvPr id="10" name="Text 8"/>
          <p:cNvSpPr/>
          <p:nvPr/>
        </p:nvSpPr>
        <p:spPr>
          <a:xfrm>
            <a:off x="6583680" y="2350008"/>
            <a:ext cx="4617720" cy="365760"/>
          </a:xfrm>
          <a:prstGeom prst="rect">
            <a:avLst/>
          </a:prstGeom>
          <a:noFill/>
          <a:ln/>
        </p:spPr>
        <p:txBody>
          <a:bodyPr wrap="square" lIns="0" tIns="0" rIns="0" bIns="0" rtlCol="0" anchor="ctr"/>
          <a:lstStyle/>
          <a:p>
            <a:pPr indent="0" marL="0">
              <a:buNone/>
            </a:pPr>
            <a:r>
              <a:rPr lang="en-US" sz="2000" b="1" dirty="0">
                <a:solidFill>
                  <a:srgbClr val="071A2B"/>
                </a:solidFill>
                <a:latin typeface="Cambria" pitchFamily="34" charset="0"/>
                <a:ea typeface="Cambria" pitchFamily="34" charset="-122"/>
                <a:cs typeface="Cambria" pitchFamily="34" charset="-120"/>
              </a:rPr>
              <a:t>Proposed, not operative</a:t>
            </a:r>
            <a:endParaRPr lang="en-US" sz="2000" dirty="0"/>
          </a:p>
        </p:txBody>
      </p:sp>
      <p:sp>
        <p:nvSpPr>
          <p:cNvPr id="11" name="Text 9"/>
          <p:cNvSpPr/>
          <p:nvPr/>
        </p:nvSpPr>
        <p:spPr>
          <a:xfrm>
            <a:off x="6583680" y="2834640"/>
            <a:ext cx="4617720" cy="1005840"/>
          </a:xfrm>
          <a:prstGeom prst="rect">
            <a:avLst/>
          </a:prstGeom>
          <a:noFill/>
          <a:ln/>
        </p:spPr>
        <p:txBody>
          <a:bodyPr wrap="square" lIns="0" tIns="0" rIns="0" bIns="0" rtlCol="0" anchor="ctr"/>
          <a:lstStyle/>
          <a:p>
            <a:pPr indent="0" marL="0">
              <a:lnSpc>
                <a:spcPts val="1800"/>
              </a:lnSpc>
              <a:buNone/>
            </a:pPr>
            <a:r>
              <a:rPr lang="en-US" sz="1350" dirty="0">
                <a:solidFill>
                  <a:srgbClr val="5A6E7E"/>
                </a:solidFill>
                <a:latin typeface="Calibri" pitchFamily="34" charset="0"/>
                <a:ea typeface="Calibri" pitchFamily="34" charset="-122"/>
                <a:cs typeface="Calibri" pitchFamily="34" charset="-120"/>
              </a:rPr>
              <a:t>The June 2026 government-wide FAR CUI proposal points at Rev. 3. It is a proposed rule — plan for it, do not represent it as your current CMMC baseline.</a:t>
            </a:r>
            <a:endParaRPr lang="en-US" sz="1350" dirty="0"/>
          </a:p>
        </p:txBody>
      </p:sp>
      <p:sp>
        <p:nvSpPr>
          <p:cNvPr id="12" name="Shape 10"/>
          <p:cNvSpPr/>
          <p:nvPr/>
        </p:nvSpPr>
        <p:spPr>
          <a:xfrm>
            <a:off x="640080" y="4480560"/>
            <a:ext cx="10881360" cy="1280160"/>
          </a:xfrm>
          <a:prstGeom prst="roundRect">
            <a:avLst>
              <a:gd name="adj" fmla="val 5714"/>
            </a:avLst>
          </a:prstGeom>
          <a:solidFill>
            <a:srgbClr val="E5EDF2"/>
          </a:solidFill>
          <a:ln w="12700">
            <a:solidFill>
              <a:srgbClr val="E5EDF2"/>
            </a:solidFill>
            <a:prstDash val="solid"/>
          </a:ln>
        </p:spPr>
      </p:sp>
      <p:sp>
        <p:nvSpPr>
          <p:cNvPr id="13" name="Text 11"/>
          <p:cNvSpPr/>
          <p:nvPr/>
        </p:nvSpPr>
        <p:spPr>
          <a:xfrm>
            <a:off x="960120" y="4645152"/>
            <a:ext cx="5486400" cy="274320"/>
          </a:xfrm>
          <a:prstGeom prst="rect">
            <a:avLst/>
          </a:prstGeom>
          <a:noFill/>
          <a:ln/>
        </p:spPr>
        <p:txBody>
          <a:bodyPr wrap="square" lIns="0" tIns="0" rIns="0" bIns="0" rtlCol="0" anchor="ctr"/>
          <a:lstStyle/>
          <a:p>
            <a:pPr indent="0" marL="0">
              <a:buNone/>
            </a:pPr>
            <a:r>
              <a:rPr lang="en-US" sz="1400" b="1" dirty="0">
                <a:solidFill>
                  <a:srgbClr val="071A2B"/>
                </a:solidFill>
                <a:latin typeface="Calibri" pitchFamily="34" charset="0"/>
                <a:ea typeface="Calibri" pitchFamily="34" charset="-122"/>
                <a:cs typeface="Calibri" pitchFamily="34" charset="-120"/>
              </a:rPr>
              <a:t>Build-forward principle</a:t>
            </a:r>
            <a:endParaRPr lang="en-US" sz="1400" dirty="0"/>
          </a:p>
        </p:txBody>
      </p:sp>
      <p:sp>
        <p:nvSpPr>
          <p:cNvPr id="14" name="Text 12"/>
          <p:cNvSpPr/>
          <p:nvPr/>
        </p:nvSpPr>
        <p:spPr>
          <a:xfrm>
            <a:off x="960120" y="4937760"/>
            <a:ext cx="10241280" cy="731520"/>
          </a:xfrm>
          <a:prstGeom prst="rect">
            <a:avLst/>
          </a:prstGeom>
          <a:noFill/>
          <a:ln/>
        </p:spPr>
        <p:txBody>
          <a:bodyPr wrap="square" lIns="0" tIns="0" rIns="0" bIns="0" rtlCol="0" anchor="ctr"/>
          <a:lstStyle/>
          <a:p>
            <a:pPr marL="342900" indent="-342900">
              <a:lnSpc>
                <a:spcPts val="1500"/>
              </a:lnSpc>
              <a:spcAft>
                <a:spcPts val="400"/>
              </a:spcAft>
              <a:buSzPct val="100000"/>
              <a:buChar char="•"/>
            </a:pPr>
            <a:r>
              <a:rPr lang="en-US" sz="1250" dirty="0">
                <a:solidFill>
                  <a:srgbClr val="5A6E7E"/>
                </a:solidFill>
                <a:latin typeface="Calibri" pitchFamily="34" charset="0"/>
                <a:ea typeface="Calibri" pitchFamily="34" charset="-122"/>
                <a:cs typeface="Calibri" pitchFamily="34" charset="-120"/>
              </a:rPr>
              <a:t>Meet the Rev. 2 obligations that apply today.</a:t>
            </a:r>
            <a:endParaRPr lang="en-US" sz="1250" dirty="0"/>
          </a:p>
          <a:p>
            <a:pPr marL="342900" indent="-342900">
              <a:lnSpc>
                <a:spcPts val="1500"/>
              </a:lnSpc>
              <a:spcAft>
                <a:spcPts val="400"/>
              </a:spcAft>
              <a:buSzPct val="100000"/>
              <a:buChar char="•"/>
            </a:pPr>
            <a:r>
              <a:rPr lang="en-US" sz="1250" dirty="0">
                <a:solidFill>
                  <a:srgbClr val="5A6E7E"/>
                </a:solidFill>
                <a:latin typeface="Calibri" pitchFamily="34" charset="0"/>
                <a:ea typeface="Calibri" pitchFamily="34" charset="-122"/>
                <a:cs typeface="Calibri" pitchFamily="34" charset="-120"/>
              </a:rPr>
              <a:t>Maintain a controlled Rev. 3 delta plan — families, organization-defined parameters, supply-chain requirements.</a:t>
            </a:r>
            <a:endParaRPr lang="en-US" sz="1250" dirty="0"/>
          </a:p>
          <a:p>
            <a:pPr marL="342900" indent="-342900">
              <a:lnSpc>
                <a:spcPts val="1500"/>
              </a:lnSpc>
              <a:spcAft>
                <a:spcPts val="400"/>
              </a:spcAft>
              <a:buSzPct val="100000"/>
              <a:buChar char="•"/>
            </a:pPr>
            <a:r>
              <a:rPr lang="en-US" sz="1250" dirty="0">
                <a:solidFill>
                  <a:srgbClr val="5A6E7E"/>
                </a:solidFill>
                <a:latin typeface="Calibri" pitchFamily="34" charset="0"/>
                <a:ea typeface="Calibri" pitchFamily="34" charset="-122"/>
                <a:cs typeface="Calibri" pitchFamily="34" charset="-120"/>
              </a:rPr>
              <a:t>Do not postpone Rev. 2 remediation while waiting for a future rule.</a:t>
            </a:r>
            <a:endParaRPr lang="en-US" sz="1250" dirty="0"/>
          </a:p>
        </p:txBody>
      </p:sp>
      <p:sp>
        <p:nvSpPr>
          <p:cNvPr id="15" name="Text 13"/>
          <p:cNvSpPr/>
          <p:nvPr/>
        </p:nvSpPr>
        <p:spPr>
          <a:xfrm>
            <a:off x="640080" y="6400800"/>
            <a:ext cx="8778240" cy="237744"/>
          </a:xfrm>
          <a:prstGeom prst="rect">
            <a:avLst/>
          </a:prstGeom>
          <a:noFill/>
          <a:ln/>
        </p:spPr>
        <p:txBody>
          <a:bodyPr wrap="square" lIns="0" tIns="0" rIns="0" bIns="0" rtlCol="0" anchor="ctr"/>
          <a:lstStyle/>
          <a:p>
            <a:pPr indent="0" marL="0">
              <a:buNone/>
            </a:pPr>
            <a:r>
              <a:rPr lang="en-US" sz="800" spc="100" kern="0" dirty="0">
                <a:solidFill>
                  <a:srgbClr val="9FB2BF"/>
                </a:solidFill>
                <a:latin typeface="Courier New" pitchFamily="34" charset="0"/>
                <a:ea typeface="Courier New" pitchFamily="34" charset="-122"/>
                <a:cs typeface="Courier New" pitchFamily="34" charset="-120"/>
              </a:rPr>
              <a:t>BRILLIANT AT THE BASICS · INDEPENDENT DIB RESOURCE CENTER · NOT LEGAL ADVICE</a:t>
            </a:r>
            <a:endParaRPr lang="en-US" sz="800" dirty="0"/>
          </a:p>
        </p:txBody>
      </p:sp>
      <p:sp>
        <p:nvSpPr>
          <p:cNvPr id="16" name="Text 14"/>
          <p:cNvSpPr/>
          <p:nvPr/>
        </p:nvSpPr>
        <p:spPr>
          <a:xfrm>
            <a:off x="10972800" y="6400800"/>
            <a:ext cx="548640" cy="237744"/>
          </a:xfrm>
          <a:prstGeom prst="rect">
            <a:avLst/>
          </a:prstGeom>
          <a:noFill/>
          <a:ln/>
        </p:spPr>
        <p:txBody>
          <a:bodyPr wrap="square" lIns="0" tIns="0" rIns="0" bIns="0" rtlCol="0" anchor="ctr"/>
          <a:lstStyle/>
          <a:p>
            <a:pPr algn="r" indent="0" marL="0">
              <a:buNone/>
            </a:pPr>
            <a:r>
              <a:rPr lang="en-US" sz="800" dirty="0">
                <a:solidFill>
                  <a:srgbClr val="9FB2BF"/>
                </a:solidFill>
                <a:latin typeface="Courier New" pitchFamily="34" charset="0"/>
                <a:ea typeface="Courier New" pitchFamily="34" charset="-122"/>
                <a:cs typeface="Courier New" pitchFamily="34" charset="-120"/>
              </a:rPr>
              <a:t>06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29184"/>
            <a:ext cx="7315200" cy="256032"/>
          </a:xfrm>
          <a:prstGeom prst="rect">
            <a:avLst/>
          </a:prstGeom>
          <a:noFill/>
          <a:ln/>
        </p:spPr>
        <p:txBody>
          <a:bodyPr wrap="square" lIns="0" tIns="0" rIns="0" bIns="0" rtlCol="0" anchor="ctr"/>
          <a:lstStyle/>
          <a:p>
            <a:pPr indent="0" marL="0">
              <a:buNone/>
            </a:pPr>
            <a:r>
              <a:rPr lang="en-US" sz="1000" b="1" spc="200" kern="0" dirty="0">
                <a:solidFill>
                  <a:srgbClr val="0B5CAD"/>
                </a:solidFill>
                <a:latin typeface="Courier New" pitchFamily="34" charset="0"/>
                <a:ea typeface="Courier New" pitchFamily="34" charset="-122"/>
                <a:cs typeface="Courier New" pitchFamily="34" charset="-120"/>
              </a:rPr>
              <a:t>WHAT TO DO NOW</a:t>
            </a:r>
            <a:endParaRPr lang="en-US" sz="1000" dirty="0"/>
          </a:p>
        </p:txBody>
      </p:sp>
      <p:sp>
        <p:nvSpPr>
          <p:cNvPr id="3" name="Text 1"/>
          <p:cNvSpPr/>
          <p:nvPr/>
        </p:nvSpPr>
        <p:spPr>
          <a:xfrm>
            <a:off x="640080" y="694944"/>
            <a:ext cx="10881360" cy="822960"/>
          </a:xfrm>
          <a:prstGeom prst="rect">
            <a:avLst/>
          </a:prstGeom>
          <a:noFill/>
          <a:ln/>
        </p:spPr>
        <p:txBody>
          <a:bodyPr wrap="square" lIns="0" tIns="0" rIns="0" bIns="0" rtlCol="0" anchor="ctr"/>
          <a:lstStyle/>
          <a:p>
            <a:pPr indent="0" marL="0">
              <a:buNone/>
            </a:pPr>
            <a:r>
              <a:rPr lang="en-US" sz="3400" b="1" dirty="0">
                <a:solidFill>
                  <a:srgbClr val="071A2B"/>
                </a:solidFill>
                <a:latin typeface="Cambria" pitchFamily="34" charset="0"/>
                <a:ea typeface="Cambria" pitchFamily="34" charset="-122"/>
                <a:cs typeface="Cambria" pitchFamily="34" charset="-120"/>
              </a:rPr>
              <a:t>The next 30 days</a:t>
            </a:r>
            <a:endParaRPr lang="en-US" sz="3400" dirty="0"/>
          </a:p>
        </p:txBody>
      </p:sp>
      <p:sp>
        <p:nvSpPr>
          <p:cNvPr id="4" name="Shape 2"/>
          <p:cNvSpPr/>
          <p:nvPr/>
        </p:nvSpPr>
        <p:spPr>
          <a:xfrm>
            <a:off x="640080" y="1801368"/>
            <a:ext cx="420624" cy="420624"/>
          </a:xfrm>
          <a:prstGeom prst="ellipse">
            <a:avLst/>
          </a:prstGeom>
          <a:solidFill>
            <a:srgbClr val="0B5CAD"/>
          </a:solidFill>
          <a:ln w="12700">
            <a:solidFill>
              <a:srgbClr val="0B5CAD"/>
            </a:solidFill>
            <a:prstDash val="solid"/>
          </a:ln>
        </p:spPr>
      </p:sp>
      <p:sp>
        <p:nvSpPr>
          <p:cNvPr id="5" name="Text 3"/>
          <p:cNvSpPr/>
          <p:nvPr/>
        </p:nvSpPr>
        <p:spPr>
          <a:xfrm>
            <a:off x="640080" y="1883664"/>
            <a:ext cx="420624" cy="274320"/>
          </a:xfrm>
          <a:prstGeom prst="rect">
            <a:avLst/>
          </a:prstGeom>
          <a:noFill/>
          <a:ln/>
        </p:spPr>
        <p:txBody>
          <a:bodyPr wrap="square" lIns="0" tIns="0" rIns="0" bIns="0" rtlCol="0" anchor="ctr"/>
          <a:lstStyle/>
          <a:p>
            <a:pPr algn="ctr" indent="0" marL="0">
              <a:buNone/>
            </a:pPr>
            <a:r>
              <a:rPr lang="en-US" sz="1100" b="1" dirty="0">
                <a:solidFill>
                  <a:srgbClr val="FFFFFF"/>
                </a:solidFill>
                <a:latin typeface="Courier New" pitchFamily="34" charset="0"/>
                <a:ea typeface="Courier New" pitchFamily="34" charset="-122"/>
                <a:cs typeface="Courier New" pitchFamily="34" charset="-120"/>
              </a:rPr>
              <a:t>01</a:t>
            </a:r>
            <a:endParaRPr lang="en-US" sz="1100" dirty="0"/>
          </a:p>
        </p:txBody>
      </p:sp>
      <p:sp>
        <p:nvSpPr>
          <p:cNvPr id="6" name="Text 4"/>
          <p:cNvSpPr/>
          <p:nvPr/>
        </p:nvSpPr>
        <p:spPr>
          <a:xfrm>
            <a:off x="1207008" y="1746504"/>
            <a:ext cx="4690872" cy="384048"/>
          </a:xfrm>
          <a:prstGeom prst="rect">
            <a:avLst/>
          </a:prstGeom>
          <a:noFill/>
          <a:ln/>
        </p:spPr>
        <p:txBody>
          <a:bodyPr wrap="square" lIns="0" tIns="0" rIns="0" bIns="0" rtlCol="0" anchor="ctr"/>
          <a:lstStyle/>
          <a:p>
            <a:pPr indent="0" marL="0">
              <a:lnSpc>
                <a:spcPts val="1700"/>
              </a:lnSpc>
              <a:buNone/>
            </a:pPr>
            <a:r>
              <a:rPr lang="en-US" sz="1400" b="1" dirty="0">
                <a:solidFill>
                  <a:srgbClr val="071A2B"/>
                </a:solidFill>
                <a:latin typeface="Calibri" pitchFamily="34" charset="0"/>
                <a:ea typeface="Calibri" pitchFamily="34" charset="-122"/>
                <a:cs typeface="Calibri" pitchFamily="34" charset="-120"/>
              </a:rPr>
              <a:t>Freeze the phase calendar — not the security program</a:t>
            </a:r>
            <a:endParaRPr lang="en-US" sz="1400" dirty="0"/>
          </a:p>
        </p:txBody>
      </p:sp>
      <p:sp>
        <p:nvSpPr>
          <p:cNvPr id="7" name="Text 5"/>
          <p:cNvSpPr/>
          <p:nvPr/>
        </p:nvSpPr>
        <p:spPr>
          <a:xfrm>
            <a:off x="1207008" y="2167128"/>
            <a:ext cx="4690872" cy="640080"/>
          </a:xfrm>
          <a:prstGeom prst="rect">
            <a:avLst/>
          </a:prstGeom>
          <a:noFill/>
          <a:ln/>
        </p:spPr>
        <p:txBody>
          <a:bodyPr wrap="square" lIns="0" tIns="0" rIns="0" bIns="0" rtlCol="0" anchor="ctr"/>
          <a:lstStyle/>
          <a:p>
            <a:pPr indent="0" marL="0">
              <a:lnSpc>
                <a:spcPts val="1500"/>
              </a:lnSpc>
              <a:buNone/>
            </a:pPr>
            <a:r>
              <a:rPr lang="en-US" sz="1150" dirty="0">
                <a:solidFill>
                  <a:srgbClr val="5A6E7E"/>
                </a:solidFill>
                <a:latin typeface="Calibri" pitchFamily="34" charset="0"/>
                <a:ea typeface="Calibri" pitchFamily="34" charset="-122"/>
                <a:cs typeface="Calibri" pitchFamily="34" charset="-120"/>
              </a:rPr>
              <a:t>Strip November 2026/2027/2028 certification assumptions from plans. Keep funded remediation running.</a:t>
            </a:r>
            <a:endParaRPr lang="en-US" sz="1150" dirty="0"/>
          </a:p>
        </p:txBody>
      </p:sp>
      <p:sp>
        <p:nvSpPr>
          <p:cNvPr id="8" name="Shape 6"/>
          <p:cNvSpPr/>
          <p:nvPr/>
        </p:nvSpPr>
        <p:spPr>
          <a:xfrm>
            <a:off x="6190488" y="1801368"/>
            <a:ext cx="420624" cy="420624"/>
          </a:xfrm>
          <a:prstGeom prst="ellipse">
            <a:avLst/>
          </a:prstGeom>
          <a:solidFill>
            <a:srgbClr val="0B5CAD"/>
          </a:solidFill>
          <a:ln w="12700">
            <a:solidFill>
              <a:srgbClr val="0B5CAD"/>
            </a:solidFill>
            <a:prstDash val="solid"/>
          </a:ln>
        </p:spPr>
      </p:sp>
      <p:sp>
        <p:nvSpPr>
          <p:cNvPr id="9" name="Text 7"/>
          <p:cNvSpPr/>
          <p:nvPr/>
        </p:nvSpPr>
        <p:spPr>
          <a:xfrm>
            <a:off x="6190488" y="1883664"/>
            <a:ext cx="420624" cy="274320"/>
          </a:xfrm>
          <a:prstGeom prst="rect">
            <a:avLst/>
          </a:prstGeom>
          <a:noFill/>
          <a:ln/>
        </p:spPr>
        <p:txBody>
          <a:bodyPr wrap="square" lIns="0" tIns="0" rIns="0" bIns="0" rtlCol="0" anchor="ctr"/>
          <a:lstStyle/>
          <a:p>
            <a:pPr algn="ctr" indent="0" marL="0">
              <a:buNone/>
            </a:pPr>
            <a:r>
              <a:rPr lang="en-US" sz="1100" b="1" dirty="0">
                <a:solidFill>
                  <a:srgbClr val="FFFFFF"/>
                </a:solidFill>
                <a:latin typeface="Courier New" pitchFamily="34" charset="0"/>
                <a:ea typeface="Courier New" pitchFamily="34" charset="-122"/>
                <a:cs typeface="Courier New" pitchFamily="34" charset="-120"/>
              </a:rPr>
              <a:t>02</a:t>
            </a:r>
            <a:endParaRPr lang="en-US" sz="1100" dirty="0"/>
          </a:p>
        </p:txBody>
      </p:sp>
      <p:sp>
        <p:nvSpPr>
          <p:cNvPr id="10" name="Text 8"/>
          <p:cNvSpPr/>
          <p:nvPr/>
        </p:nvSpPr>
        <p:spPr>
          <a:xfrm>
            <a:off x="6757416" y="1746504"/>
            <a:ext cx="4690872" cy="384048"/>
          </a:xfrm>
          <a:prstGeom prst="rect">
            <a:avLst/>
          </a:prstGeom>
          <a:noFill/>
          <a:ln/>
        </p:spPr>
        <p:txBody>
          <a:bodyPr wrap="square" lIns="0" tIns="0" rIns="0" bIns="0" rtlCol="0" anchor="ctr"/>
          <a:lstStyle/>
          <a:p>
            <a:pPr indent="0" marL="0">
              <a:lnSpc>
                <a:spcPts val="1700"/>
              </a:lnSpc>
              <a:buNone/>
            </a:pPr>
            <a:r>
              <a:rPr lang="en-US" sz="1400" b="1" dirty="0">
                <a:solidFill>
                  <a:srgbClr val="071A2B"/>
                </a:solidFill>
                <a:latin typeface="Calibri" pitchFamily="34" charset="0"/>
                <a:ea typeface="Calibri" pitchFamily="34" charset="-122"/>
                <a:cs typeface="Calibri" pitchFamily="34" charset="-120"/>
              </a:rPr>
              <a:t>Reconfirm clause and data scope</a:t>
            </a:r>
            <a:endParaRPr lang="en-US" sz="1400" dirty="0"/>
          </a:p>
        </p:txBody>
      </p:sp>
      <p:sp>
        <p:nvSpPr>
          <p:cNvPr id="11" name="Text 9"/>
          <p:cNvSpPr/>
          <p:nvPr/>
        </p:nvSpPr>
        <p:spPr>
          <a:xfrm>
            <a:off x="6757416" y="2167128"/>
            <a:ext cx="4690872" cy="640080"/>
          </a:xfrm>
          <a:prstGeom prst="rect">
            <a:avLst/>
          </a:prstGeom>
          <a:noFill/>
          <a:ln/>
        </p:spPr>
        <p:txBody>
          <a:bodyPr wrap="square" lIns="0" tIns="0" rIns="0" bIns="0" rtlCol="0" anchor="ctr"/>
          <a:lstStyle/>
          <a:p>
            <a:pPr indent="0" marL="0">
              <a:lnSpc>
                <a:spcPts val="1500"/>
              </a:lnSpc>
              <a:buNone/>
            </a:pPr>
            <a:r>
              <a:rPr lang="en-US" sz="1150" dirty="0">
                <a:solidFill>
                  <a:srgbClr val="5A6E7E"/>
                </a:solidFill>
                <a:latin typeface="Calibri" pitchFamily="34" charset="0"/>
                <a:ea typeface="Calibri" pitchFamily="34" charset="-122"/>
                <a:cs typeface="Calibri" pitchFamily="34" charset="-120"/>
              </a:rPr>
              <a:t>Map FCI, CUI, CDI and export-controlled information to contracts, systems, users and suppliers.</a:t>
            </a:r>
            <a:endParaRPr lang="en-US" sz="1150" dirty="0"/>
          </a:p>
        </p:txBody>
      </p:sp>
      <p:sp>
        <p:nvSpPr>
          <p:cNvPr id="12" name="Shape 10"/>
          <p:cNvSpPr/>
          <p:nvPr/>
        </p:nvSpPr>
        <p:spPr>
          <a:xfrm>
            <a:off x="640080" y="3191256"/>
            <a:ext cx="420624" cy="420624"/>
          </a:xfrm>
          <a:prstGeom prst="ellipse">
            <a:avLst/>
          </a:prstGeom>
          <a:solidFill>
            <a:srgbClr val="0B5CAD"/>
          </a:solidFill>
          <a:ln w="12700">
            <a:solidFill>
              <a:srgbClr val="0B5CAD"/>
            </a:solidFill>
            <a:prstDash val="solid"/>
          </a:ln>
        </p:spPr>
      </p:sp>
      <p:sp>
        <p:nvSpPr>
          <p:cNvPr id="13" name="Text 11"/>
          <p:cNvSpPr/>
          <p:nvPr/>
        </p:nvSpPr>
        <p:spPr>
          <a:xfrm>
            <a:off x="640080" y="3273552"/>
            <a:ext cx="420624" cy="274320"/>
          </a:xfrm>
          <a:prstGeom prst="rect">
            <a:avLst/>
          </a:prstGeom>
          <a:noFill/>
          <a:ln/>
        </p:spPr>
        <p:txBody>
          <a:bodyPr wrap="square" lIns="0" tIns="0" rIns="0" bIns="0" rtlCol="0" anchor="ctr"/>
          <a:lstStyle/>
          <a:p>
            <a:pPr algn="ctr" indent="0" marL="0">
              <a:buNone/>
            </a:pPr>
            <a:r>
              <a:rPr lang="en-US" sz="1100" b="1" dirty="0">
                <a:solidFill>
                  <a:srgbClr val="FFFFFF"/>
                </a:solidFill>
                <a:latin typeface="Courier New" pitchFamily="34" charset="0"/>
                <a:ea typeface="Courier New" pitchFamily="34" charset="-122"/>
                <a:cs typeface="Courier New" pitchFamily="34" charset="-120"/>
              </a:rPr>
              <a:t>03</a:t>
            </a:r>
            <a:endParaRPr lang="en-US" sz="1100" dirty="0"/>
          </a:p>
        </p:txBody>
      </p:sp>
      <p:sp>
        <p:nvSpPr>
          <p:cNvPr id="14" name="Text 12"/>
          <p:cNvSpPr/>
          <p:nvPr/>
        </p:nvSpPr>
        <p:spPr>
          <a:xfrm>
            <a:off x="1207008" y="3136392"/>
            <a:ext cx="4690872" cy="384048"/>
          </a:xfrm>
          <a:prstGeom prst="rect">
            <a:avLst/>
          </a:prstGeom>
          <a:noFill/>
          <a:ln/>
        </p:spPr>
        <p:txBody>
          <a:bodyPr wrap="square" lIns="0" tIns="0" rIns="0" bIns="0" rtlCol="0" anchor="ctr"/>
          <a:lstStyle/>
          <a:p>
            <a:pPr indent="0" marL="0">
              <a:lnSpc>
                <a:spcPts val="1700"/>
              </a:lnSpc>
              <a:buNone/>
            </a:pPr>
            <a:r>
              <a:rPr lang="en-US" sz="1400" b="1" dirty="0">
                <a:solidFill>
                  <a:srgbClr val="071A2B"/>
                </a:solidFill>
                <a:latin typeface="Calibri" pitchFamily="34" charset="0"/>
                <a:ea typeface="Calibri" pitchFamily="34" charset="-122"/>
                <a:cs typeface="Calibri" pitchFamily="34" charset="-120"/>
              </a:rPr>
              <a:t>Validate every SPRS score</a:t>
            </a:r>
            <a:endParaRPr lang="en-US" sz="1400" dirty="0"/>
          </a:p>
        </p:txBody>
      </p:sp>
      <p:sp>
        <p:nvSpPr>
          <p:cNvPr id="15" name="Text 13"/>
          <p:cNvSpPr/>
          <p:nvPr/>
        </p:nvSpPr>
        <p:spPr>
          <a:xfrm>
            <a:off x="1207008" y="3557016"/>
            <a:ext cx="4690872" cy="640080"/>
          </a:xfrm>
          <a:prstGeom prst="rect">
            <a:avLst/>
          </a:prstGeom>
          <a:noFill/>
          <a:ln/>
        </p:spPr>
        <p:txBody>
          <a:bodyPr wrap="square" lIns="0" tIns="0" rIns="0" bIns="0" rtlCol="0" anchor="ctr"/>
          <a:lstStyle/>
          <a:p>
            <a:pPr indent="0" marL="0">
              <a:lnSpc>
                <a:spcPts val="1500"/>
              </a:lnSpc>
              <a:buNone/>
            </a:pPr>
            <a:r>
              <a:rPr lang="en-US" sz="1150" dirty="0">
                <a:solidFill>
                  <a:srgbClr val="5A6E7E"/>
                </a:solidFill>
                <a:latin typeface="Calibri" pitchFamily="34" charset="0"/>
                <a:ea typeface="Calibri" pitchFamily="34" charset="-122"/>
                <a:cs typeface="Calibri" pitchFamily="34" charset="-120"/>
              </a:rPr>
              <a:t>Reconcile the posted score to the SSP, evidence, POA&amp;Ms and system boundary. Correct what is unsupported.</a:t>
            </a:r>
            <a:endParaRPr lang="en-US" sz="1150" dirty="0"/>
          </a:p>
        </p:txBody>
      </p:sp>
      <p:sp>
        <p:nvSpPr>
          <p:cNvPr id="16" name="Shape 14"/>
          <p:cNvSpPr/>
          <p:nvPr/>
        </p:nvSpPr>
        <p:spPr>
          <a:xfrm>
            <a:off x="6190488" y="3191256"/>
            <a:ext cx="420624" cy="420624"/>
          </a:xfrm>
          <a:prstGeom prst="ellipse">
            <a:avLst/>
          </a:prstGeom>
          <a:solidFill>
            <a:srgbClr val="0B5CAD"/>
          </a:solidFill>
          <a:ln w="12700">
            <a:solidFill>
              <a:srgbClr val="0B5CAD"/>
            </a:solidFill>
            <a:prstDash val="solid"/>
          </a:ln>
        </p:spPr>
      </p:sp>
      <p:sp>
        <p:nvSpPr>
          <p:cNvPr id="17" name="Text 15"/>
          <p:cNvSpPr/>
          <p:nvPr/>
        </p:nvSpPr>
        <p:spPr>
          <a:xfrm>
            <a:off x="6190488" y="3273552"/>
            <a:ext cx="420624" cy="274320"/>
          </a:xfrm>
          <a:prstGeom prst="rect">
            <a:avLst/>
          </a:prstGeom>
          <a:noFill/>
          <a:ln/>
        </p:spPr>
        <p:txBody>
          <a:bodyPr wrap="square" lIns="0" tIns="0" rIns="0" bIns="0" rtlCol="0" anchor="ctr"/>
          <a:lstStyle/>
          <a:p>
            <a:pPr algn="ctr" indent="0" marL="0">
              <a:buNone/>
            </a:pPr>
            <a:r>
              <a:rPr lang="en-US" sz="1100" b="1" dirty="0">
                <a:solidFill>
                  <a:srgbClr val="FFFFFF"/>
                </a:solidFill>
                <a:latin typeface="Courier New" pitchFamily="34" charset="0"/>
                <a:ea typeface="Courier New" pitchFamily="34" charset="-122"/>
                <a:cs typeface="Courier New" pitchFamily="34" charset="-120"/>
              </a:rPr>
              <a:t>04</a:t>
            </a:r>
            <a:endParaRPr lang="en-US" sz="1100" dirty="0"/>
          </a:p>
        </p:txBody>
      </p:sp>
      <p:sp>
        <p:nvSpPr>
          <p:cNvPr id="18" name="Text 16"/>
          <p:cNvSpPr/>
          <p:nvPr/>
        </p:nvSpPr>
        <p:spPr>
          <a:xfrm>
            <a:off x="6757416" y="3136392"/>
            <a:ext cx="4690872" cy="384048"/>
          </a:xfrm>
          <a:prstGeom prst="rect">
            <a:avLst/>
          </a:prstGeom>
          <a:noFill/>
          <a:ln/>
        </p:spPr>
        <p:txBody>
          <a:bodyPr wrap="square" lIns="0" tIns="0" rIns="0" bIns="0" rtlCol="0" anchor="ctr"/>
          <a:lstStyle/>
          <a:p>
            <a:pPr indent="0" marL="0">
              <a:lnSpc>
                <a:spcPts val="1700"/>
              </a:lnSpc>
              <a:buNone/>
            </a:pPr>
            <a:r>
              <a:rPr lang="en-US" sz="1400" b="1" dirty="0">
                <a:solidFill>
                  <a:srgbClr val="071A2B"/>
                </a:solidFill>
                <a:latin typeface="Calibri" pitchFamily="34" charset="0"/>
                <a:ea typeface="Calibri" pitchFamily="34" charset="-122"/>
                <a:cs typeface="Calibri" pitchFamily="34" charset="-120"/>
              </a:rPr>
              <a:t>Keep the evidence package current</a:t>
            </a:r>
            <a:endParaRPr lang="en-US" sz="1400" dirty="0"/>
          </a:p>
        </p:txBody>
      </p:sp>
      <p:sp>
        <p:nvSpPr>
          <p:cNvPr id="19" name="Text 17"/>
          <p:cNvSpPr/>
          <p:nvPr/>
        </p:nvSpPr>
        <p:spPr>
          <a:xfrm>
            <a:off x="6757416" y="3557016"/>
            <a:ext cx="4690872" cy="640080"/>
          </a:xfrm>
          <a:prstGeom prst="rect">
            <a:avLst/>
          </a:prstGeom>
          <a:noFill/>
          <a:ln/>
        </p:spPr>
        <p:txBody>
          <a:bodyPr wrap="square" lIns="0" tIns="0" rIns="0" bIns="0" rtlCol="0" anchor="ctr"/>
          <a:lstStyle/>
          <a:p>
            <a:pPr indent="0" marL="0">
              <a:lnSpc>
                <a:spcPts val="1500"/>
              </a:lnSpc>
              <a:buNone/>
            </a:pPr>
            <a:r>
              <a:rPr lang="en-US" sz="1150" dirty="0">
                <a:solidFill>
                  <a:srgbClr val="5A6E7E"/>
                </a:solidFill>
                <a:latin typeface="Calibri" pitchFamily="34" charset="0"/>
                <a:ea typeface="Calibri" pitchFamily="34" charset="-122"/>
                <a:cs typeface="Calibri" pitchFamily="34" charset="-120"/>
              </a:rPr>
              <a:t>Asset inventory, network diagram, SSP, policies, technical artifacts and named control owners.</a:t>
            </a:r>
            <a:endParaRPr lang="en-US" sz="1150" dirty="0"/>
          </a:p>
        </p:txBody>
      </p:sp>
      <p:sp>
        <p:nvSpPr>
          <p:cNvPr id="20" name="Shape 18"/>
          <p:cNvSpPr/>
          <p:nvPr/>
        </p:nvSpPr>
        <p:spPr>
          <a:xfrm>
            <a:off x="640080" y="4581144"/>
            <a:ext cx="420624" cy="420624"/>
          </a:xfrm>
          <a:prstGeom prst="ellipse">
            <a:avLst/>
          </a:prstGeom>
          <a:solidFill>
            <a:srgbClr val="0B5CAD"/>
          </a:solidFill>
          <a:ln w="12700">
            <a:solidFill>
              <a:srgbClr val="0B5CAD"/>
            </a:solidFill>
            <a:prstDash val="solid"/>
          </a:ln>
        </p:spPr>
      </p:sp>
      <p:sp>
        <p:nvSpPr>
          <p:cNvPr id="21" name="Text 19"/>
          <p:cNvSpPr/>
          <p:nvPr/>
        </p:nvSpPr>
        <p:spPr>
          <a:xfrm>
            <a:off x="640080" y="4663440"/>
            <a:ext cx="420624" cy="274320"/>
          </a:xfrm>
          <a:prstGeom prst="rect">
            <a:avLst/>
          </a:prstGeom>
          <a:noFill/>
          <a:ln/>
        </p:spPr>
        <p:txBody>
          <a:bodyPr wrap="square" lIns="0" tIns="0" rIns="0" bIns="0" rtlCol="0" anchor="ctr"/>
          <a:lstStyle/>
          <a:p>
            <a:pPr algn="ctr" indent="0" marL="0">
              <a:buNone/>
            </a:pPr>
            <a:r>
              <a:rPr lang="en-US" sz="1100" b="1" dirty="0">
                <a:solidFill>
                  <a:srgbClr val="FFFFFF"/>
                </a:solidFill>
                <a:latin typeface="Courier New" pitchFamily="34" charset="0"/>
                <a:ea typeface="Courier New" pitchFamily="34" charset="-122"/>
                <a:cs typeface="Courier New" pitchFamily="34" charset="-120"/>
              </a:rPr>
              <a:t>05</a:t>
            </a:r>
            <a:endParaRPr lang="en-US" sz="1100" dirty="0"/>
          </a:p>
        </p:txBody>
      </p:sp>
      <p:sp>
        <p:nvSpPr>
          <p:cNvPr id="22" name="Text 20"/>
          <p:cNvSpPr/>
          <p:nvPr/>
        </p:nvSpPr>
        <p:spPr>
          <a:xfrm>
            <a:off x="1207008" y="4526280"/>
            <a:ext cx="4690872" cy="384048"/>
          </a:xfrm>
          <a:prstGeom prst="rect">
            <a:avLst/>
          </a:prstGeom>
          <a:noFill/>
          <a:ln/>
        </p:spPr>
        <p:txBody>
          <a:bodyPr wrap="square" lIns="0" tIns="0" rIns="0" bIns="0" rtlCol="0" anchor="ctr"/>
          <a:lstStyle/>
          <a:p>
            <a:pPr indent="0" marL="0">
              <a:lnSpc>
                <a:spcPts val="1700"/>
              </a:lnSpc>
              <a:buNone/>
            </a:pPr>
            <a:r>
              <a:rPr lang="en-US" sz="1400" b="1" dirty="0">
                <a:solidFill>
                  <a:srgbClr val="071A2B"/>
                </a:solidFill>
                <a:latin typeface="Calibri" pitchFamily="34" charset="0"/>
                <a:ea typeface="Calibri" pitchFamily="34" charset="-122"/>
                <a:cs typeface="Calibri" pitchFamily="34" charset="-120"/>
              </a:rPr>
              <a:t>Add a source-allowability gate</a:t>
            </a:r>
            <a:endParaRPr lang="en-US" sz="1400" dirty="0"/>
          </a:p>
        </p:txBody>
      </p:sp>
      <p:sp>
        <p:nvSpPr>
          <p:cNvPr id="23" name="Text 21"/>
          <p:cNvSpPr/>
          <p:nvPr/>
        </p:nvSpPr>
        <p:spPr>
          <a:xfrm>
            <a:off x="1207008" y="4946904"/>
            <a:ext cx="4690872" cy="640080"/>
          </a:xfrm>
          <a:prstGeom prst="rect">
            <a:avLst/>
          </a:prstGeom>
          <a:noFill/>
          <a:ln/>
        </p:spPr>
        <p:txBody>
          <a:bodyPr wrap="square" lIns="0" tIns="0" rIns="0" bIns="0" rtlCol="0" anchor="ctr"/>
          <a:lstStyle/>
          <a:p>
            <a:pPr indent="0" marL="0">
              <a:lnSpc>
                <a:spcPts val="1500"/>
              </a:lnSpc>
              <a:buNone/>
            </a:pPr>
            <a:r>
              <a:rPr lang="en-US" sz="1150" dirty="0">
                <a:solidFill>
                  <a:srgbClr val="5A6E7E"/>
                </a:solidFill>
                <a:latin typeface="Calibri" pitchFamily="34" charset="0"/>
                <a:ea typeface="Calibri" pitchFamily="34" charset="-122"/>
                <a:cs typeface="Calibri" pitchFamily="34" charset="-120"/>
              </a:rPr>
              <a:t>Review before a new AI or ICT source enters a defense workflow. Keep a dependency register.</a:t>
            </a:r>
            <a:endParaRPr lang="en-US" sz="1150" dirty="0"/>
          </a:p>
        </p:txBody>
      </p:sp>
      <p:sp>
        <p:nvSpPr>
          <p:cNvPr id="24" name="Shape 22"/>
          <p:cNvSpPr/>
          <p:nvPr/>
        </p:nvSpPr>
        <p:spPr>
          <a:xfrm>
            <a:off x="6190488" y="4581144"/>
            <a:ext cx="420624" cy="420624"/>
          </a:xfrm>
          <a:prstGeom prst="ellipse">
            <a:avLst/>
          </a:prstGeom>
          <a:solidFill>
            <a:srgbClr val="0B5CAD"/>
          </a:solidFill>
          <a:ln w="12700">
            <a:solidFill>
              <a:srgbClr val="0B5CAD"/>
            </a:solidFill>
            <a:prstDash val="solid"/>
          </a:ln>
        </p:spPr>
      </p:sp>
      <p:sp>
        <p:nvSpPr>
          <p:cNvPr id="25" name="Text 23"/>
          <p:cNvSpPr/>
          <p:nvPr/>
        </p:nvSpPr>
        <p:spPr>
          <a:xfrm>
            <a:off x="6190488" y="4663440"/>
            <a:ext cx="420624" cy="274320"/>
          </a:xfrm>
          <a:prstGeom prst="rect">
            <a:avLst/>
          </a:prstGeom>
          <a:noFill/>
          <a:ln/>
        </p:spPr>
        <p:txBody>
          <a:bodyPr wrap="square" lIns="0" tIns="0" rIns="0" bIns="0" rtlCol="0" anchor="ctr"/>
          <a:lstStyle/>
          <a:p>
            <a:pPr algn="ctr" indent="0" marL="0">
              <a:buNone/>
            </a:pPr>
            <a:r>
              <a:rPr lang="en-US" sz="1100" b="1" dirty="0">
                <a:solidFill>
                  <a:srgbClr val="FFFFFF"/>
                </a:solidFill>
                <a:latin typeface="Courier New" pitchFamily="34" charset="0"/>
                <a:ea typeface="Courier New" pitchFamily="34" charset="-122"/>
                <a:cs typeface="Courier New" pitchFamily="34" charset="-120"/>
              </a:rPr>
              <a:t>06</a:t>
            </a:r>
            <a:endParaRPr lang="en-US" sz="1100" dirty="0"/>
          </a:p>
        </p:txBody>
      </p:sp>
      <p:sp>
        <p:nvSpPr>
          <p:cNvPr id="26" name="Text 24"/>
          <p:cNvSpPr/>
          <p:nvPr/>
        </p:nvSpPr>
        <p:spPr>
          <a:xfrm>
            <a:off x="6757416" y="4526280"/>
            <a:ext cx="4690872" cy="384048"/>
          </a:xfrm>
          <a:prstGeom prst="rect">
            <a:avLst/>
          </a:prstGeom>
          <a:noFill/>
          <a:ln/>
        </p:spPr>
        <p:txBody>
          <a:bodyPr wrap="square" lIns="0" tIns="0" rIns="0" bIns="0" rtlCol="0" anchor="ctr"/>
          <a:lstStyle/>
          <a:p>
            <a:pPr indent="0" marL="0">
              <a:lnSpc>
                <a:spcPts val="1700"/>
              </a:lnSpc>
              <a:buNone/>
            </a:pPr>
            <a:r>
              <a:rPr lang="en-US" sz="1400" b="1" dirty="0">
                <a:solidFill>
                  <a:srgbClr val="071A2B"/>
                </a:solidFill>
                <a:latin typeface="Calibri" pitchFamily="34" charset="0"/>
                <a:ea typeface="Calibri" pitchFamily="34" charset="-122"/>
                <a:cs typeface="Calibri" pitchFamily="34" charset="-120"/>
              </a:rPr>
              <a:t>Put one accountable owner on it</a:t>
            </a:r>
            <a:endParaRPr lang="en-US" sz="1400" dirty="0"/>
          </a:p>
        </p:txBody>
      </p:sp>
      <p:sp>
        <p:nvSpPr>
          <p:cNvPr id="27" name="Text 25"/>
          <p:cNvSpPr/>
          <p:nvPr/>
        </p:nvSpPr>
        <p:spPr>
          <a:xfrm>
            <a:off x="6757416" y="4946904"/>
            <a:ext cx="4690872" cy="640080"/>
          </a:xfrm>
          <a:prstGeom prst="rect">
            <a:avLst/>
          </a:prstGeom>
          <a:noFill/>
          <a:ln/>
        </p:spPr>
        <p:txBody>
          <a:bodyPr wrap="square" lIns="0" tIns="0" rIns="0" bIns="0" rtlCol="0" anchor="ctr"/>
          <a:lstStyle/>
          <a:p>
            <a:pPr indent="0" marL="0">
              <a:lnSpc>
                <a:spcPts val="1500"/>
              </a:lnSpc>
              <a:buNone/>
            </a:pPr>
            <a:r>
              <a:rPr lang="en-US" sz="1150" dirty="0">
                <a:solidFill>
                  <a:srgbClr val="5A6E7E"/>
                </a:solidFill>
                <a:latin typeface="Calibri" pitchFamily="34" charset="0"/>
                <a:ea typeface="Calibri" pitchFamily="34" charset="-122"/>
                <a:cs typeface="Calibri" pitchFamily="34" charset="-120"/>
              </a:rPr>
              <a:t>Regulatory cutoff, clause matrix, dependency register and the Rev. 2 / Rev. 3 delta.</a:t>
            </a:r>
            <a:endParaRPr lang="en-US" sz="1150" dirty="0"/>
          </a:p>
        </p:txBody>
      </p:sp>
      <p:sp>
        <p:nvSpPr>
          <p:cNvPr id="28" name="Shape 26"/>
          <p:cNvSpPr/>
          <p:nvPr/>
        </p:nvSpPr>
        <p:spPr>
          <a:xfrm>
            <a:off x="640080" y="5623560"/>
            <a:ext cx="10881360" cy="685800"/>
          </a:xfrm>
          <a:prstGeom prst="roundRect">
            <a:avLst>
              <a:gd name="adj" fmla="val 10667"/>
            </a:avLst>
          </a:prstGeom>
          <a:solidFill>
            <a:srgbClr val="0D263A"/>
          </a:solidFill>
          <a:ln w="12700">
            <a:solidFill>
              <a:srgbClr val="E5EDF2"/>
            </a:solidFill>
            <a:prstDash val="solid"/>
          </a:ln>
        </p:spPr>
      </p:sp>
      <p:sp>
        <p:nvSpPr>
          <p:cNvPr id="29" name="Text 27"/>
          <p:cNvSpPr/>
          <p:nvPr/>
        </p:nvSpPr>
        <p:spPr>
          <a:xfrm>
            <a:off x="960120" y="5760720"/>
            <a:ext cx="10241280" cy="411480"/>
          </a:xfrm>
          <a:prstGeom prst="rect">
            <a:avLst/>
          </a:prstGeom>
          <a:noFill/>
          <a:ln/>
        </p:spPr>
        <p:txBody>
          <a:bodyPr wrap="square" lIns="0" tIns="0" rIns="0" bIns="0"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If you only do one thing:  validate your SPRS score against real evidence.</a:t>
            </a:r>
            <a:endParaRPr lang="en-US" sz="1450" dirty="0"/>
          </a:p>
        </p:txBody>
      </p:sp>
      <p:sp>
        <p:nvSpPr>
          <p:cNvPr id="30" name="Text 28"/>
          <p:cNvSpPr/>
          <p:nvPr/>
        </p:nvSpPr>
        <p:spPr>
          <a:xfrm>
            <a:off x="640080" y="6400800"/>
            <a:ext cx="8778240" cy="237744"/>
          </a:xfrm>
          <a:prstGeom prst="rect">
            <a:avLst/>
          </a:prstGeom>
          <a:noFill/>
          <a:ln/>
        </p:spPr>
        <p:txBody>
          <a:bodyPr wrap="square" lIns="0" tIns="0" rIns="0" bIns="0" rtlCol="0" anchor="ctr"/>
          <a:lstStyle/>
          <a:p>
            <a:pPr indent="0" marL="0">
              <a:buNone/>
            </a:pPr>
            <a:r>
              <a:rPr lang="en-US" sz="800" spc="100" kern="0" dirty="0">
                <a:solidFill>
                  <a:srgbClr val="9FB2BF"/>
                </a:solidFill>
                <a:latin typeface="Courier New" pitchFamily="34" charset="0"/>
                <a:ea typeface="Courier New" pitchFamily="34" charset="-122"/>
                <a:cs typeface="Courier New" pitchFamily="34" charset="-120"/>
              </a:rPr>
              <a:t>BRILLIANT AT THE BASICS · INDEPENDENT DIB RESOURCE CENTER · NOT LEGAL ADVICE</a:t>
            </a:r>
            <a:endParaRPr lang="en-US" sz="800" dirty="0"/>
          </a:p>
        </p:txBody>
      </p:sp>
      <p:sp>
        <p:nvSpPr>
          <p:cNvPr id="31" name="Text 29"/>
          <p:cNvSpPr/>
          <p:nvPr/>
        </p:nvSpPr>
        <p:spPr>
          <a:xfrm>
            <a:off x="10972800" y="6400800"/>
            <a:ext cx="548640" cy="237744"/>
          </a:xfrm>
          <a:prstGeom prst="rect">
            <a:avLst/>
          </a:prstGeom>
          <a:noFill/>
          <a:ln/>
        </p:spPr>
        <p:txBody>
          <a:bodyPr wrap="square" lIns="0" tIns="0" rIns="0" bIns="0" rtlCol="0" anchor="ctr"/>
          <a:lstStyle/>
          <a:p>
            <a:pPr algn="r" indent="0" marL="0">
              <a:buNone/>
            </a:pPr>
            <a:r>
              <a:rPr lang="en-US" sz="800" dirty="0">
                <a:solidFill>
                  <a:srgbClr val="9FB2BF"/>
                </a:solidFill>
                <a:latin typeface="Courier New" pitchFamily="34" charset="0"/>
                <a:ea typeface="Courier New" pitchFamily="34" charset="-122"/>
                <a:cs typeface="Courier New" pitchFamily="34" charset="-120"/>
              </a:rPr>
              <a:t>07</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71A2B"/>
        </a:solidFill>
      </p:bgPr>
    </p:bg>
    <p:spTree>
      <p:nvGrpSpPr>
        <p:cNvPr id="1" name=""/>
        <p:cNvGrpSpPr/>
        <p:nvPr/>
      </p:nvGrpSpPr>
      <p:grpSpPr>
        <a:xfrm>
          <a:off x="0" y="0"/>
          <a:ext cx="0" cy="0"/>
          <a:chOff x="0" y="0"/>
          <a:chExt cx="0" cy="0"/>
        </a:xfrm>
      </p:grpSpPr>
      <p:sp>
        <p:nvSpPr>
          <p:cNvPr id="2" name="Shape 0"/>
          <p:cNvSpPr/>
          <p:nvPr/>
        </p:nvSpPr>
        <p:spPr>
          <a:xfrm>
            <a:off x="640080" y="502920"/>
            <a:ext cx="457200" cy="0"/>
          </a:xfrm>
          <a:prstGeom prst="line">
            <a:avLst/>
          </a:prstGeom>
          <a:noFill/>
          <a:ln w="25400">
            <a:solidFill>
              <a:srgbClr val="18A7B8"/>
            </a:solidFill>
            <a:prstDash val="solid"/>
          </a:ln>
        </p:spPr>
      </p:sp>
      <p:sp>
        <p:nvSpPr>
          <p:cNvPr id="3" name="Shape 1"/>
          <p:cNvSpPr/>
          <p:nvPr/>
        </p:nvSpPr>
        <p:spPr>
          <a:xfrm>
            <a:off x="640080" y="502920"/>
            <a:ext cx="0" cy="457200"/>
          </a:xfrm>
          <a:prstGeom prst="line">
            <a:avLst/>
          </a:prstGeom>
          <a:noFill/>
          <a:ln w="25400">
            <a:solidFill>
              <a:srgbClr val="18A7B8"/>
            </a:solidFill>
            <a:prstDash val="solid"/>
          </a:ln>
        </p:spPr>
      </p:sp>
      <p:sp>
        <p:nvSpPr>
          <p:cNvPr id="4" name="Text 2"/>
          <p:cNvSpPr/>
          <p:nvPr/>
        </p:nvSpPr>
        <p:spPr>
          <a:xfrm>
            <a:off x="640080" y="1280160"/>
            <a:ext cx="7315200" cy="256032"/>
          </a:xfrm>
          <a:prstGeom prst="rect">
            <a:avLst/>
          </a:prstGeom>
          <a:noFill/>
          <a:ln/>
        </p:spPr>
        <p:txBody>
          <a:bodyPr wrap="square" lIns="0" tIns="0" rIns="0" bIns="0" rtlCol="0" anchor="ctr"/>
          <a:lstStyle/>
          <a:p>
            <a:pPr indent="0" marL="0">
              <a:buNone/>
            </a:pPr>
            <a:r>
              <a:rPr lang="en-US" sz="1000" b="1" spc="200" kern="0" dirty="0">
                <a:solidFill>
                  <a:srgbClr val="18A7B8"/>
                </a:solidFill>
                <a:latin typeface="Courier New" pitchFamily="34" charset="0"/>
                <a:ea typeface="Courier New" pitchFamily="34" charset="-122"/>
                <a:cs typeface="Courier New" pitchFamily="34" charset="-120"/>
              </a:rPr>
              <a:t>BOTTOM LINE</a:t>
            </a:r>
            <a:endParaRPr lang="en-US" sz="1000" dirty="0"/>
          </a:p>
        </p:txBody>
      </p:sp>
      <p:sp>
        <p:nvSpPr>
          <p:cNvPr id="5" name="Text 3"/>
          <p:cNvSpPr/>
          <p:nvPr/>
        </p:nvSpPr>
        <p:spPr>
          <a:xfrm>
            <a:off x="640080" y="1691640"/>
            <a:ext cx="7863840" cy="1645920"/>
          </a:xfrm>
          <a:prstGeom prst="rect">
            <a:avLst/>
          </a:prstGeom>
          <a:noFill/>
          <a:ln/>
        </p:spPr>
        <p:txBody>
          <a:bodyPr wrap="square" lIns="0" tIns="0" rIns="0" bIns="0" rtlCol="0" anchor="ctr"/>
          <a:lstStyle/>
          <a:p>
            <a:pPr indent="0" marL="0">
              <a:lnSpc>
                <a:spcPts val="4600"/>
              </a:lnSpc>
              <a:buNone/>
            </a:pPr>
            <a:r>
              <a:rPr lang="en-US" sz="4000" b="1" dirty="0">
                <a:solidFill>
                  <a:srgbClr val="FFFFFF"/>
                </a:solidFill>
                <a:latin typeface="Cambria" pitchFamily="34" charset="0"/>
                <a:ea typeface="Cambria" pitchFamily="34" charset="-122"/>
                <a:cs typeface="Cambria" pitchFamily="34" charset="-120"/>
              </a:rPr>
              <a:t>Freeze the calendar.</a:t>
            </a:r>
            <a:endParaRPr lang="en-US" sz="4000" dirty="0"/>
          </a:p>
          <a:p>
            <a:pPr indent="0" marL="0">
              <a:lnSpc>
                <a:spcPts val="4600"/>
              </a:lnSpc>
              <a:buNone/>
            </a:pPr>
            <a:r>
              <a:rPr lang="en-US" sz="4000" b="1" dirty="0">
                <a:solidFill>
                  <a:srgbClr val="FFFFFF"/>
                </a:solidFill>
                <a:latin typeface="Cambria" pitchFamily="34" charset="0"/>
                <a:ea typeface="Cambria" pitchFamily="34" charset="-122"/>
                <a:cs typeface="Cambria" pitchFamily="34" charset="-120"/>
              </a:rPr>
              <a:t>Not the program.</a:t>
            </a:r>
            <a:endParaRPr lang="en-US" sz="4000" dirty="0"/>
          </a:p>
        </p:txBody>
      </p:sp>
      <p:sp>
        <p:nvSpPr>
          <p:cNvPr id="6" name="Text 4"/>
          <p:cNvSpPr/>
          <p:nvPr/>
        </p:nvSpPr>
        <p:spPr>
          <a:xfrm>
            <a:off x="640080" y="3520440"/>
            <a:ext cx="7863840" cy="1188720"/>
          </a:xfrm>
          <a:prstGeom prst="rect">
            <a:avLst/>
          </a:prstGeom>
          <a:noFill/>
          <a:ln/>
        </p:spPr>
        <p:txBody>
          <a:bodyPr wrap="square" lIns="0" tIns="0" rIns="0" bIns="0" rtlCol="0" anchor="ctr"/>
          <a:lstStyle/>
          <a:p>
            <a:pPr indent="0" marL="0">
              <a:lnSpc>
                <a:spcPts val="2200"/>
              </a:lnSpc>
              <a:buNone/>
            </a:pPr>
            <a:r>
              <a:rPr lang="en-US" sz="1500" dirty="0">
                <a:solidFill>
                  <a:srgbClr val="9FB2BF"/>
                </a:solidFill>
                <a:latin typeface="Calibri" pitchFamily="34" charset="0"/>
                <a:ea typeface="Calibri" pitchFamily="34" charset="-122"/>
                <a:cs typeface="Calibri" pitchFamily="34" charset="-120"/>
              </a:rPr>
              <a:t>The suspension changed when certification gets verified — not whether you have to be secure, accurate, and able to prove it. The programs that come out of this review ahead are the ones that kept building evidence while everyone else waited for a date.</a:t>
            </a:r>
            <a:endParaRPr lang="en-US" sz="1500" dirty="0"/>
          </a:p>
        </p:txBody>
      </p:sp>
      <p:sp>
        <p:nvSpPr>
          <p:cNvPr id="7" name="Shape 5"/>
          <p:cNvSpPr/>
          <p:nvPr/>
        </p:nvSpPr>
        <p:spPr>
          <a:xfrm>
            <a:off x="8686800" y="1691640"/>
            <a:ext cx="2834640" cy="3017520"/>
          </a:xfrm>
          <a:prstGeom prst="roundRect">
            <a:avLst>
              <a:gd name="adj" fmla="val 2581"/>
            </a:avLst>
          </a:prstGeom>
          <a:solidFill>
            <a:srgbClr val="15354C"/>
          </a:solidFill>
          <a:ln w="12700">
            <a:solidFill>
              <a:srgbClr val="E5EDF2"/>
            </a:solidFill>
            <a:prstDash val="solid"/>
          </a:ln>
        </p:spPr>
      </p:sp>
      <p:sp>
        <p:nvSpPr>
          <p:cNvPr id="8" name="Text 6"/>
          <p:cNvSpPr/>
          <p:nvPr/>
        </p:nvSpPr>
        <p:spPr>
          <a:xfrm>
            <a:off x="8915400" y="1874520"/>
            <a:ext cx="2377440" cy="228600"/>
          </a:xfrm>
          <a:prstGeom prst="rect">
            <a:avLst/>
          </a:prstGeom>
          <a:noFill/>
          <a:ln/>
        </p:spPr>
        <p:txBody>
          <a:bodyPr wrap="square" lIns="0" tIns="0" rIns="0" bIns="0" rtlCol="0" anchor="ctr"/>
          <a:lstStyle/>
          <a:p>
            <a:pPr indent="0" marL="0">
              <a:buNone/>
            </a:pPr>
            <a:r>
              <a:rPr lang="en-US" sz="900" b="1" spc="150" kern="0" dirty="0">
                <a:solidFill>
                  <a:srgbClr val="18A7B8"/>
                </a:solidFill>
                <a:latin typeface="Courier New" pitchFamily="34" charset="0"/>
                <a:ea typeface="Courier New" pitchFamily="34" charset="-122"/>
                <a:cs typeface="Courier New" pitchFamily="34" charset="-120"/>
              </a:rPr>
              <a:t>KEEP READING</a:t>
            </a:r>
            <a:endParaRPr lang="en-US" sz="900" dirty="0"/>
          </a:p>
        </p:txBody>
      </p:sp>
      <p:sp>
        <p:nvSpPr>
          <p:cNvPr id="9" name="Text 7"/>
          <p:cNvSpPr/>
          <p:nvPr/>
        </p:nvSpPr>
        <p:spPr>
          <a:xfrm>
            <a:off x="8915400" y="2212848"/>
            <a:ext cx="2377440" cy="1828800"/>
          </a:xfrm>
          <a:prstGeom prst="rect">
            <a:avLst/>
          </a:prstGeom>
          <a:noFill/>
          <a:ln/>
        </p:spPr>
        <p:txBody>
          <a:bodyPr wrap="square" lIns="0" tIns="0" rIns="0" bIns="0" rtlCol="0" anchor="ctr"/>
          <a:lstStyle/>
          <a:p>
            <a:pPr indent="0" marL="0">
              <a:lnSpc>
                <a:spcPts val="2400"/>
              </a:lnSpc>
              <a:buNone/>
            </a:pPr>
            <a:r>
              <a:rPr lang="en-US" sz="1300" dirty="0">
                <a:solidFill>
                  <a:srgbClr val="FFFFFF"/>
                </a:solidFill>
                <a:latin typeface="Calibri" pitchFamily="34" charset="0"/>
                <a:ea typeface="Calibri" pitchFamily="34" charset="-122"/>
                <a:cs typeface="Calibri" pitchFamily="34" charset="-120"/>
              </a:rPr>
              <a:t>Full analysis and sources</a:t>
            </a:r>
            <a:endParaRPr lang="en-US" sz="1300" dirty="0"/>
          </a:p>
          <a:p>
            <a:pPr indent="0" marL="0">
              <a:lnSpc>
                <a:spcPts val="2400"/>
              </a:lnSpc>
              <a:buNone/>
            </a:pPr>
            <a:r>
              <a:rPr lang="en-US" sz="1300" dirty="0">
                <a:solidFill>
                  <a:srgbClr val="FFFFFF"/>
                </a:solidFill>
                <a:latin typeface="Calibri" pitchFamily="34" charset="0"/>
                <a:ea typeface="Calibri" pitchFamily="34" charset="-122"/>
                <a:cs typeface="Calibri" pitchFamily="34" charset="-120"/>
              </a:rPr>
              <a:t>Policy status timeline</a:t>
            </a:r>
            <a:endParaRPr lang="en-US" sz="1300" dirty="0"/>
          </a:p>
          <a:p>
            <a:pPr indent="0" marL="0">
              <a:lnSpc>
                <a:spcPts val="2400"/>
              </a:lnSpc>
              <a:buNone/>
            </a:pPr>
            <a:r>
              <a:rPr lang="en-US" sz="1300" dirty="0">
                <a:solidFill>
                  <a:srgbClr val="FFFFFF"/>
                </a:solidFill>
                <a:latin typeface="Calibri" pitchFamily="34" charset="0"/>
                <a:ea typeface="Calibri" pitchFamily="34" charset="-122"/>
                <a:cs typeface="Calibri" pitchFamily="34" charset="-120"/>
              </a:rPr>
              <a:t>Leadership readiness check</a:t>
            </a:r>
            <a:endParaRPr lang="en-US" sz="1300" dirty="0"/>
          </a:p>
          <a:p>
            <a:pPr indent="0" marL="0">
              <a:lnSpc>
                <a:spcPts val="2400"/>
              </a:lnSpc>
              <a:buNone/>
            </a:pPr>
            <a:r>
              <a:rPr lang="en-US" sz="1300" dirty="0">
                <a:solidFill>
                  <a:srgbClr val="FFFFFF"/>
                </a:solidFill>
                <a:latin typeface="Calibri" pitchFamily="34" charset="0"/>
                <a:ea typeface="Calibri" pitchFamily="34" charset="-122"/>
                <a:cs typeface="Calibri" pitchFamily="34" charset="-120"/>
              </a:rPr>
              <a:t>Authority crosswalk</a:t>
            </a:r>
            <a:endParaRPr lang="en-US" sz="1300" dirty="0"/>
          </a:p>
          <a:p>
            <a:pPr indent="0" marL="0">
              <a:lnSpc>
                <a:spcPts val="2400"/>
              </a:lnSpc>
              <a:buNone/>
            </a:pPr>
            <a:r>
              <a:rPr lang="en-US" sz="1300" dirty="0">
                <a:solidFill>
                  <a:srgbClr val="FFFFFF"/>
                </a:solidFill>
                <a:latin typeface="Calibri" pitchFamily="34" charset="0"/>
                <a:ea typeface="Calibri" pitchFamily="34" charset="-122"/>
                <a:cs typeface="Calibri" pitchFamily="34" charset="-120"/>
              </a:rPr>
              <a:t>SPRS score explained</a:t>
            </a:r>
            <a:endParaRPr lang="en-US" sz="1300" dirty="0"/>
          </a:p>
        </p:txBody>
      </p:sp>
      <p:sp>
        <p:nvSpPr>
          <p:cNvPr id="10" name="Text 8"/>
          <p:cNvSpPr/>
          <p:nvPr/>
        </p:nvSpPr>
        <p:spPr>
          <a:xfrm>
            <a:off x="8915400" y="4224528"/>
            <a:ext cx="2377440" cy="274320"/>
          </a:xfrm>
          <a:prstGeom prst="rect">
            <a:avLst/>
          </a:prstGeom>
          <a:noFill/>
          <a:ln/>
        </p:spPr>
        <p:txBody>
          <a:bodyPr wrap="square" lIns="0" tIns="0" rIns="0" bIns="0" rtlCol="0" anchor="ctr"/>
          <a:lstStyle/>
          <a:p>
            <a:pPr indent="0" marL="0">
              <a:buNone/>
            </a:pPr>
            <a:r>
              <a:rPr lang="en-US" sz="1100" b="1" dirty="0">
                <a:solidFill>
                  <a:srgbClr val="3C92E8"/>
                </a:solidFill>
                <a:latin typeface="Courier New" pitchFamily="34" charset="0"/>
                <a:ea typeface="Courier New" pitchFamily="34" charset="-122"/>
                <a:cs typeface="Courier New" pitchFamily="34" charset="-120"/>
              </a:rPr>
              <a:t>brilliantatthebasics.us</a:t>
            </a:r>
            <a:endParaRPr lang="en-US" sz="1100" dirty="0"/>
          </a:p>
        </p:txBody>
      </p:sp>
      <p:sp>
        <p:nvSpPr>
          <p:cNvPr id="11" name="Text 9"/>
          <p:cNvSpPr/>
          <p:nvPr/>
        </p:nvSpPr>
        <p:spPr>
          <a:xfrm>
            <a:off x="640080" y="5257800"/>
            <a:ext cx="10881360" cy="914400"/>
          </a:xfrm>
          <a:prstGeom prst="rect">
            <a:avLst/>
          </a:prstGeom>
          <a:noFill/>
          <a:ln/>
        </p:spPr>
        <p:txBody>
          <a:bodyPr wrap="square" lIns="0" tIns="0" rIns="0" bIns="0" rtlCol="0" anchor="ctr"/>
          <a:lstStyle/>
          <a:p>
            <a:pPr indent="0" marL="0">
              <a:lnSpc>
                <a:spcPts val="1500"/>
              </a:lnSpc>
              <a:buNone/>
            </a:pPr>
            <a:r>
              <a:rPr lang="en-US" sz="1050" dirty="0">
                <a:solidFill>
                  <a:srgbClr val="5A6E7E"/>
                </a:solidFill>
                <a:latin typeface="Calibri" pitchFamily="34" charset="0"/>
                <a:ea typeface="Calibri" pitchFamily="34" charset="-122"/>
                <a:cs typeface="Calibri" pitchFamily="34" charset="-120"/>
              </a:rPr>
              <a:t>Independent educational analysis of public sources, current as of 28 July 2026. Not legal advice and not a substitute for contract review. Clause applicability must be verified against your own solicitation, contract, order and flowdowns. Published by inDirectIT, Inc.; editorially independent of its commercial services.</a:t>
            </a:r>
            <a:endParaRPr lang="en-US" sz="1050" dirty="0"/>
          </a:p>
        </p:txBody>
      </p:sp>
      <p:sp>
        <p:nvSpPr>
          <p:cNvPr id="12" name="Text 10"/>
          <p:cNvSpPr/>
          <p:nvPr/>
        </p:nvSpPr>
        <p:spPr>
          <a:xfrm>
            <a:off x="640080" y="6400800"/>
            <a:ext cx="8778240" cy="237744"/>
          </a:xfrm>
          <a:prstGeom prst="rect">
            <a:avLst/>
          </a:prstGeom>
          <a:noFill/>
          <a:ln/>
        </p:spPr>
        <p:txBody>
          <a:bodyPr wrap="square" lIns="0" tIns="0" rIns="0" bIns="0" rtlCol="0" anchor="ctr"/>
          <a:lstStyle/>
          <a:p>
            <a:pPr indent="0" marL="0">
              <a:buNone/>
            </a:pPr>
            <a:r>
              <a:rPr lang="en-US" sz="800" spc="100" kern="0" dirty="0">
                <a:solidFill>
                  <a:srgbClr val="9FB2BF"/>
                </a:solidFill>
                <a:latin typeface="Courier New" pitchFamily="34" charset="0"/>
                <a:ea typeface="Courier New" pitchFamily="34" charset="-122"/>
                <a:cs typeface="Courier New" pitchFamily="34" charset="-120"/>
              </a:rPr>
              <a:t>BRILLIANT AT THE BASICS · INDEPENDENT DIB RESOURCE CENTER · NOT LEGAL ADVICE</a:t>
            </a:r>
            <a:endParaRPr lang="en-US" sz="800" dirty="0"/>
          </a:p>
        </p:txBody>
      </p:sp>
      <p:sp>
        <p:nvSpPr>
          <p:cNvPr id="13" name="Text 11"/>
          <p:cNvSpPr/>
          <p:nvPr/>
        </p:nvSpPr>
        <p:spPr>
          <a:xfrm>
            <a:off x="10972800" y="6400800"/>
            <a:ext cx="548640" cy="237744"/>
          </a:xfrm>
          <a:prstGeom prst="rect">
            <a:avLst/>
          </a:prstGeom>
          <a:noFill/>
          <a:ln/>
        </p:spPr>
        <p:txBody>
          <a:bodyPr wrap="square" lIns="0" tIns="0" rIns="0" bIns="0" rtlCol="0" anchor="ctr"/>
          <a:lstStyle/>
          <a:p>
            <a:pPr algn="r" indent="0" marL="0">
              <a:buNone/>
            </a:pPr>
            <a:r>
              <a:rPr lang="en-US" sz="800" dirty="0">
                <a:solidFill>
                  <a:srgbClr val="9FB2BF"/>
                </a:solidFill>
                <a:latin typeface="Courier New" pitchFamily="34" charset="0"/>
                <a:ea typeface="Courier New" pitchFamily="34" charset="-122"/>
                <a:cs typeface="Courier New" pitchFamily="34" charset="-120"/>
              </a:rPr>
              <a:t>08</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Brilliant at the Basics — DIB Resource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CMMC Phase II Is Suspended — What You Still Have to Do</dc:title>
  <dc:subject>PptxGenJS Presentation</dc:subject>
  <dc:creator>Brilliant at the Basics</dc:creator>
  <cp:lastModifiedBy>Brilliant at the Basics</cp:lastModifiedBy>
  <cp:revision>1</cp:revision>
  <dcterms:created xsi:type="dcterms:W3CDTF">2026-07-29T00:20:12Z</dcterms:created>
  <dcterms:modified xsi:type="dcterms:W3CDTF">2026-07-29T00:20:12Z</dcterms:modified>
</cp:coreProperties>
</file>